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59" r:id="rId5"/>
  </p:sldMasterIdLst>
  <p:notesMasterIdLst>
    <p:notesMasterId r:id="rId58"/>
  </p:notesMasterIdLst>
  <p:sldIdLst>
    <p:sldId id="258" r:id="rId6"/>
    <p:sldId id="282" r:id="rId7"/>
    <p:sldId id="285"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33" r:id="rId21"/>
    <p:sldId id="334" r:id="rId22"/>
    <p:sldId id="335" r:id="rId23"/>
    <p:sldId id="300" r:id="rId24"/>
    <p:sldId id="301"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286" r:id="rId56"/>
    <p:sldId id="287" r:id="rId5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Bennett" initials="K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75" autoAdjust="0"/>
    <p:restoredTop sz="88686" autoAdjust="0"/>
  </p:normalViewPr>
  <p:slideViewPr>
    <p:cSldViewPr snapToGrid="0" snapToObjects="1">
      <p:cViewPr varScale="1">
        <p:scale>
          <a:sx n="100" d="100"/>
          <a:sy n="100" d="100"/>
        </p:scale>
        <p:origin x="1062" y="72"/>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98757249378624"/>
          <c:y val="3.125E-2"/>
          <c:w val="0.81287546798847143"/>
          <c:h val="0.85461956521739124"/>
        </c:manualLayout>
      </c:layout>
      <c:barChart>
        <c:barDir val="col"/>
        <c:grouping val="clustered"/>
        <c:varyColors val="0"/>
        <c:ser>
          <c:idx val="1"/>
          <c:order val="0"/>
          <c:tx>
            <c:strRef>
              <c:f>Sheet1!$A$2</c:f>
              <c:strCache>
                <c:ptCount val="1"/>
                <c:pt idx="0">
                  <c:v>Asia (53)</c:v>
                </c:pt>
              </c:strCache>
            </c:strRef>
          </c:tx>
          <c:spPr>
            <a:solidFill>
              <a:srgbClr val="FF6600"/>
            </a:solidFill>
            <a:ln w="8682">
              <a:solidFill>
                <a:schemeClr val="tx1"/>
              </a:solidFill>
              <a:prstDash val="solid"/>
            </a:ln>
          </c:spPr>
          <c:invertIfNegative val="0"/>
          <c:cat>
            <c:strRef>
              <c:f>Sheet1!$B$1:$C$1</c:f>
              <c:strCache>
                <c:ptCount val="2"/>
                <c:pt idx="0">
                  <c:v>Automatic</c:v>
                </c:pt>
                <c:pt idx="1">
                  <c:v>Triggered by a Vote</c:v>
                </c:pt>
              </c:strCache>
            </c:strRef>
          </c:cat>
          <c:val>
            <c:numRef>
              <c:f>Sheet1!$B$2:$C$2</c:f>
              <c:numCache>
                <c:formatCode>General</c:formatCode>
                <c:ptCount val="2"/>
                <c:pt idx="0">
                  <c:v>41.509433962264097</c:v>
                </c:pt>
                <c:pt idx="1">
                  <c:v>58.490566037735803</c:v>
                </c:pt>
              </c:numCache>
            </c:numRef>
          </c:val>
        </c:ser>
        <c:ser>
          <c:idx val="3"/>
          <c:order val="1"/>
          <c:tx>
            <c:strRef>
              <c:f>Sheet1!$A$3</c:f>
              <c:strCache>
                <c:ptCount val="1"/>
                <c:pt idx="0">
                  <c:v>Latin America (12)</c:v>
                </c:pt>
              </c:strCache>
            </c:strRef>
          </c:tx>
          <c:spPr>
            <a:solidFill>
              <a:schemeClr val="accent2"/>
            </a:solidFill>
            <a:ln w="8682">
              <a:solidFill>
                <a:schemeClr val="tx1"/>
              </a:solidFill>
              <a:prstDash val="solid"/>
            </a:ln>
          </c:spPr>
          <c:invertIfNegative val="0"/>
          <c:cat>
            <c:strRef>
              <c:f>Sheet1!$B$1:$C$1</c:f>
              <c:strCache>
                <c:ptCount val="2"/>
                <c:pt idx="0">
                  <c:v>Automatic</c:v>
                </c:pt>
                <c:pt idx="1">
                  <c:v>Triggered by a Vote</c:v>
                </c:pt>
              </c:strCache>
            </c:strRef>
          </c:cat>
          <c:val>
            <c:numRef>
              <c:f>Sheet1!$B$3:$C$3</c:f>
              <c:numCache>
                <c:formatCode>General</c:formatCode>
                <c:ptCount val="2"/>
                <c:pt idx="0">
                  <c:v>58.3333333333333</c:v>
                </c:pt>
                <c:pt idx="1">
                  <c:v>41.6666666666666</c:v>
                </c:pt>
              </c:numCache>
            </c:numRef>
          </c:val>
        </c:ser>
        <c:ser>
          <c:idx val="0"/>
          <c:order val="2"/>
          <c:tx>
            <c:strRef>
              <c:f>Sheet1!$A$4</c:f>
              <c:strCache>
                <c:ptCount val="1"/>
                <c:pt idx="0">
                  <c:v>Other Emerging Markets (15)</c:v>
                </c:pt>
              </c:strCache>
            </c:strRef>
          </c:tx>
          <c:spPr>
            <a:solidFill>
              <a:srgbClr val="CC99FF"/>
            </a:solidFill>
            <a:ln w="8682">
              <a:solidFill>
                <a:schemeClr val="tx1"/>
              </a:solidFill>
              <a:prstDash val="solid"/>
            </a:ln>
          </c:spPr>
          <c:invertIfNegative val="0"/>
          <c:cat>
            <c:strRef>
              <c:f>Sheet1!$B$1:$C$1</c:f>
              <c:strCache>
                <c:ptCount val="2"/>
                <c:pt idx="0">
                  <c:v>Automatic</c:v>
                </c:pt>
                <c:pt idx="1">
                  <c:v>Triggered by a Vote</c:v>
                </c:pt>
              </c:strCache>
            </c:strRef>
          </c:cat>
          <c:val>
            <c:numRef>
              <c:f>Sheet1!$B$4:$C$4</c:f>
              <c:numCache>
                <c:formatCode>General</c:formatCode>
                <c:ptCount val="2"/>
                <c:pt idx="0">
                  <c:v>46.6666666666666</c:v>
                </c:pt>
                <c:pt idx="1">
                  <c:v>53.3333333333333</c:v>
                </c:pt>
              </c:numCache>
            </c:numRef>
          </c:val>
        </c:ser>
        <c:ser>
          <c:idx val="2"/>
          <c:order val="3"/>
          <c:tx>
            <c:strRef>
              <c:f>Sheet1!$A$5</c:f>
              <c:strCache>
                <c:ptCount val="1"/>
                <c:pt idx="0">
                  <c:v>US Buyout (48)</c:v>
                </c:pt>
              </c:strCache>
            </c:strRef>
          </c:tx>
          <c:spPr>
            <a:solidFill>
              <a:srgbClr val="339966"/>
            </a:solidFill>
            <a:ln w="8682">
              <a:solidFill>
                <a:schemeClr val="tx1"/>
              </a:solidFill>
              <a:prstDash val="solid"/>
            </a:ln>
          </c:spPr>
          <c:invertIfNegative val="0"/>
          <c:cat>
            <c:strRef>
              <c:f>Sheet1!$B$1:$C$1</c:f>
              <c:strCache>
                <c:ptCount val="2"/>
                <c:pt idx="0">
                  <c:v>Automatic</c:v>
                </c:pt>
                <c:pt idx="1">
                  <c:v>Triggered by a Vote</c:v>
                </c:pt>
              </c:strCache>
            </c:strRef>
          </c:cat>
          <c:val>
            <c:numRef>
              <c:f>Sheet1!$B$5:$C$5</c:f>
              <c:numCache>
                <c:formatCode>General</c:formatCode>
                <c:ptCount val="2"/>
                <c:pt idx="0">
                  <c:v>58.3333333333333</c:v>
                </c:pt>
                <c:pt idx="1">
                  <c:v>41.6666666666666</c:v>
                </c:pt>
              </c:numCache>
            </c:numRef>
          </c:val>
        </c:ser>
        <c:ser>
          <c:idx val="4"/>
          <c:order val="4"/>
          <c:tx>
            <c:strRef>
              <c:f>Sheet1!$A$6</c:f>
              <c:strCache>
                <c:ptCount val="1"/>
                <c:pt idx="0">
                  <c:v>European Buyout (41)</c:v>
                </c:pt>
              </c:strCache>
            </c:strRef>
          </c:tx>
          <c:spPr>
            <a:solidFill>
              <a:schemeClr val="tx2"/>
            </a:solidFill>
            <a:ln w="8682">
              <a:solidFill>
                <a:schemeClr val="tx1"/>
              </a:solidFill>
              <a:prstDash val="solid"/>
            </a:ln>
          </c:spPr>
          <c:invertIfNegative val="0"/>
          <c:cat>
            <c:strRef>
              <c:f>Sheet1!$B$1:$C$1</c:f>
              <c:strCache>
                <c:ptCount val="2"/>
                <c:pt idx="0">
                  <c:v>Automatic</c:v>
                </c:pt>
                <c:pt idx="1">
                  <c:v>Triggered by a Vote</c:v>
                </c:pt>
              </c:strCache>
            </c:strRef>
          </c:cat>
          <c:val>
            <c:numRef>
              <c:f>Sheet1!$B$6:$C$6</c:f>
              <c:numCache>
                <c:formatCode>General</c:formatCode>
                <c:ptCount val="2"/>
                <c:pt idx="0">
                  <c:v>24.390243902439</c:v>
                </c:pt>
                <c:pt idx="1">
                  <c:v>75.609756097560904</c:v>
                </c:pt>
              </c:numCache>
            </c:numRef>
          </c:val>
        </c:ser>
        <c:dLbls>
          <c:showLegendKey val="0"/>
          <c:showVal val="0"/>
          <c:showCatName val="0"/>
          <c:showSerName val="0"/>
          <c:showPercent val="0"/>
          <c:showBubbleSize val="0"/>
        </c:dLbls>
        <c:gapWidth val="20"/>
        <c:axId val="112896024"/>
        <c:axId val="176678720"/>
      </c:barChart>
      <c:catAx>
        <c:axId val="112896024"/>
        <c:scaling>
          <c:orientation val="minMax"/>
        </c:scaling>
        <c:delete val="0"/>
        <c:axPos val="b"/>
        <c:numFmt formatCode="General" sourceLinked="0"/>
        <c:majorTickMark val="out"/>
        <c:minorTickMark val="none"/>
        <c:tickLblPos val="nextTo"/>
        <c:spPr>
          <a:ln w="2170">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176678720"/>
        <c:crosses val="autoZero"/>
        <c:auto val="1"/>
        <c:lblAlgn val="ctr"/>
        <c:lblOffset val="0"/>
        <c:tickLblSkip val="1"/>
        <c:tickMarkSkip val="1"/>
        <c:noMultiLvlLbl val="0"/>
      </c:catAx>
      <c:valAx>
        <c:axId val="176678720"/>
        <c:scaling>
          <c:orientation val="minMax"/>
          <c:max val="100"/>
        </c:scaling>
        <c:delete val="0"/>
        <c:axPos val="l"/>
        <c:majorGridlines>
          <c:spPr>
            <a:ln w="2170">
              <a:solidFill>
                <a:schemeClr val="tx1"/>
              </a:solidFill>
              <a:prstDash val="solid"/>
            </a:ln>
          </c:spPr>
        </c:majorGridlines>
        <c:title>
          <c:tx>
            <c:rich>
              <a:bodyPr rot="0" vert="horz"/>
              <a:lstStyle/>
              <a:p>
                <a:pPr algn="ctr">
                  <a:defRPr sz="1500" b="1" i="0" u="none" strike="noStrike" baseline="0">
                    <a:solidFill>
                      <a:srgbClr val="015A7D"/>
                    </a:solidFill>
                    <a:latin typeface="Arial"/>
                    <a:ea typeface="Arial"/>
                    <a:cs typeface="Arial"/>
                  </a:defRPr>
                </a:pPr>
                <a:r>
                  <a:rPr lang="en-US"/>
                  <a:t>% of 
Funds</a:t>
                </a:r>
              </a:p>
            </c:rich>
          </c:tx>
          <c:layout>
            <c:manualLayout>
              <c:xMode val="edge"/>
              <c:yMode val="edge"/>
              <c:x val="6.6280779301129281E-3"/>
              <c:y val="0.36277165354330709"/>
            </c:manualLayout>
          </c:layout>
          <c:overlay val="0"/>
          <c:spPr>
            <a:noFill/>
            <a:ln w="17364">
              <a:noFill/>
            </a:ln>
          </c:spPr>
        </c:title>
        <c:numFmt formatCode="General" sourceLinked="1"/>
        <c:majorTickMark val="out"/>
        <c:minorTickMark val="none"/>
        <c:tickLblPos val="nextTo"/>
        <c:spPr>
          <a:ln w="2170">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112896024"/>
        <c:crosses val="autoZero"/>
        <c:crossBetween val="between"/>
      </c:valAx>
      <c:spPr>
        <a:noFill/>
        <a:ln w="8682">
          <a:solidFill>
            <a:schemeClr val="tx1"/>
          </a:solidFill>
          <a:prstDash val="solid"/>
        </a:ln>
      </c:spPr>
    </c:plotArea>
    <c:legend>
      <c:legendPos val="r"/>
      <c:layout>
        <c:manualLayout>
          <c:xMode val="edge"/>
          <c:yMode val="edge"/>
          <c:x val="0.58563210582881275"/>
          <c:y val="0"/>
          <c:w val="0.39532776507432321"/>
          <c:h val="0.23893799941673957"/>
        </c:manualLayout>
      </c:layout>
      <c:overlay val="0"/>
      <c:spPr>
        <a:solidFill>
          <a:srgbClr val="FFFFFF"/>
        </a:solidFill>
        <a:ln w="17364">
          <a:noFill/>
        </a:ln>
      </c:spPr>
      <c:txPr>
        <a:bodyPr/>
        <a:lstStyle/>
        <a:p>
          <a:pPr>
            <a:defRPr sz="15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777"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30803841827464"/>
          <c:y val="6.7070447497925442E-2"/>
          <c:w val="0.80299247209483426"/>
          <c:h val="0.76895721862660338"/>
        </c:manualLayout>
      </c:layout>
      <c:barChart>
        <c:barDir val="col"/>
        <c:grouping val="clustered"/>
        <c:varyColors val="0"/>
        <c:ser>
          <c:idx val="1"/>
          <c:order val="0"/>
          <c:tx>
            <c:strRef>
              <c:f>Sheet1!$A$2</c:f>
              <c:strCache>
                <c:ptCount val="1"/>
                <c:pt idx="0">
                  <c:v>Asia (50)</c:v>
                </c:pt>
              </c:strCache>
            </c:strRef>
          </c:tx>
          <c:spPr>
            <a:solidFill>
              <a:srgbClr val="FF6600"/>
            </a:solidFill>
            <a:ln w="8209">
              <a:solidFill>
                <a:schemeClr val="tx1"/>
              </a:solidFill>
              <a:prstDash val="solid"/>
            </a:ln>
          </c:spPr>
          <c:invertIfNegative val="0"/>
          <c:cat>
            <c:strRef>
              <c:f>Sheet1!$B$1:$D$1</c:f>
              <c:strCache>
                <c:ptCount val="3"/>
                <c:pt idx="0">
                  <c:v>None</c:v>
                </c:pt>
                <c:pt idx="1">
                  <c:v>66.67% vote</c:v>
                </c:pt>
                <c:pt idx="2">
                  <c:v>75% or higher vote</c:v>
                </c:pt>
              </c:strCache>
            </c:strRef>
          </c:cat>
          <c:val>
            <c:numRef>
              <c:f>Sheet1!$B$2:$D$2</c:f>
              <c:numCache>
                <c:formatCode>General</c:formatCode>
                <c:ptCount val="3"/>
                <c:pt idx="0">
                  <c:v>38</c:v>
                </c:pt>
                <c:pt idx="1">
                  <c:v>6</c:v>
                </c:pt>
                <c:pt idx="2">
                  <c:v>56</c:v>
                </c:pt>
              </c:numCache>
            </c:numRef>
          </c:val>
        </c:ser>
        <c:ser>
          <c:idx val="3"/>
          <c:order val="1"/>
          <c:tx>
            <c:strRef>
              <c:f>Sheet1!$A$3</c:f>
              <c:strCache>
                <c:ptCount val="1"/>
                <c:pt idx="0">
                  <c:v>Latin America (12)</c:v>
                </c:pt>
              </c:strCache>
            </c:strRef>
          </c:tx>
          <c:spPr>
            <a:solidFill>
              <a:schemeClr val="accent2"/>
            </a:solidFill>
            <a:ln w="8209">
              <a:solidFill>
                <a:schemeClr val="tx1"/>
              </a:solidFill>
              <a:prstDash val="solid"/>
            </a:ln>
          </c:spPr>
          <c:invertIfNegative val="0"/>
          <c:cat>
            <c:strRef>
              <c:f>Sheet1!$B$1:$D$1</c:f>
              <c:strCache>
                <c:ptCount val="3"/>
                <c:pt idx="0">
                  <c:v>None</c:v>
                </c:pt>
                <c:pt idx="1">
                  <c:v>66.67% vote</c:v>
                </c:pt>
                <c:pt idx="2">
                  <c:v>75% or higher vote</c:v>
                </c:pt>
              </c:strCache>
            </c:strRef>
          </c:cat>
          <c:val>
            <c:numRef>
              <c:f>Sheet1!$B$3:$D$3</c:f>
              <c:numCache>
                <c:formatCode>0%</c:formatCode>
                <c:ptCount val="3"/>
                <c:pt idx="0">
                  <c:v>66.6666666666666</c:v>
                </c:pt>
                <c:pt idx="1">
                  <c:v>16.6666666666666</c:v>
                </c:pt>
                <c:pt idx="2">
                  <c:v>16.6666666666666</c:v>
                </c:pt>
              </c:numCache>
            </c:numRef>
          </c:val>
        </c:ser>
        <c:ser>
          <c:idx val="0"/>
          <c:order val="2"/>
          <c:tx>
            <c:strRef>
              <c:f>Sheet1!$A$4</c:f>
              <c:strCache>
                <c:ptCount val="1"/>
                <c:pt idx="0">
                  <c:v>Other Emerging Markets (16)</c:v>
                </c:pt>
              </c:strCache>
            </c:strRef>
          </c:tx>
          <c:spPr>
            <a:solidFill>
              <a:srgbClr val="CC99FF"/>
            </a:solidFill>
            <a:ln w="8209">
              <a:solidFill>
                <a:schemeClr val="tx1"/>
              </a:solidFill>
              <a:prstDash val="solid"/>
            </a:ln>
          </c:spPr>
          <c:invertIfNegative val="0"/>
          <c:cat>
            <c:strRef>
              <c:f>Sheet1!$B$1:$D$1</c:f>
              <c:strCache>
                <c:ptCount val="3"/>
                <c:pt idx="0">
                  <c:v>None</c:v>
                </c:pt>
                <c:pt idx="1">
                  <c:v>66.67% vote</c:v>
                </c:pt>
                <c:pt idx="2">
                  <c:v>75% or higher vote</c:v>
                </c:pt>
              </c:strCache>
            </c:strRef>
          </c:cat>
          <c:val>
            <c:numRef>
              <c:f>Sheet1!$B$4:$D$4</c:f>
              <c:numCache>
                <c:formatCode>General</c:formatCode>
                <c:ptCount val="3"/>
                <c:pt idx="0">
                  <c:v>12.5</c:v>
                </c:pt>
                <c:pt idx="1">
                  <c:v>18.75</c:v>
                </c:pt>
                <c:pt idx="2">
                  <c:v>68.75</c:v>
                </c:pt>
              </c:numCache>
            </c:numRef>
          </c:val>
        </c:ser>
        <c:ser>
          <c:idx val="2"/>
          <c:order val="3"/>
          <c:tx>
            <c:strRef>
              <c:f>Sheet1!$A$5</c:f>
              <c:strCache>
                <c:ptCount val="1"/>
                <c:pt idx="0">
                  <c:v>US Buyout (43)</c:v>
                </c:pt>
              </c:strCache>
            </c:strRef>
          </c:tx>
          <c:spPr>
            <a:solidFill>
              <a:srgbClr val="339966"/>
            </a:solidFill>
            <a:ln w="8209">
              <a:solidFill>
                <a:schemeClr val="tx1"/>
              </a:solidFill>
              <a:prstDash val="solid"/>
            </a:ln>
          </c:spPr>
          <c:invertIfNegative val="0"/>
          <c:cat>
            <c:strRef>
              <c:f>Sheet1!$B$1:$D$1</c:f>
              <c:strCache>
                <c:ptCount val="3"/>
                <c:pt idx="0">
                  <c:v>None</c:v>
                </c:pt>
                <c:pt idx="1">
                  <c:v>66.67% vote</c:v>
                </c:pt>
                <c:pt idx="2">
                  <c:v>75% or higher vote</c:v>
                </c:pt>
              </c:strCache>
            </c:strRef>
          </c:cat>
          <c:val>
            <c:numRef>
              <c:f>Sheet1!$B$5:$D$5</c:f>
              <c:numCache>
                <c:formatCode>0%</c:formatCode>
                <c:ptCount val="3"/>
                <c:pt idx="0">
                  <c:v>83.720930232558104</c:v>
                </c:pt>
                <c:pt idx="1">
                  <c:v>4.6511627906976702</c:v>
                </c:pt>
                <c:pt idx="2">
                  <c:v>11.6279069767441</c:v>
                </c:pt>
              </c:numCache>
            </c:numRef>
          </c:val>
        </c:ser>
        <c:ser>
          <c:idx val="4"/>
          <c:order val="4"/>
          <c:tx>
            <c:strRef>
              <c:f>Sheet1!$A$6</c:f>
              <c:strCache>
                <c:ptCount val="1"/>
                <c:pt idx="0">
                  <c:v>European Buyout (41)</c:v>
                </c:pt>
              </c:strCache>
            </c:strRef>
          </c:tx>
          <c:spPr>
            <a:solidFill>
              <a:schemeClr val="tx2"/>
            </a:solidFill>
            <a:ln w="8209">
              <a:solidFill>
                <a:schemeClr val="tx1"/>
              </a:solidFill>
              <a:prstDash val="solid"/>
            </a:ln>
          </c:spPr>
          <c:invertIfNegative val="0"/>
          <c:cat>
            <c:strRef>
              <c:f>Sheet1!$B$1:$D$1</c:f>
              <c:strCache>
                <c:ptCount val="3"/>
                <c:pt idx="0">
                  <c:v>None</c:v>
                </c:pt>
                <c:pt idx="1">
                  <c:v>66.67% vote</c:v>
                </c:pt>
                <c:pt idx="2">
                  <c:v>75% or higher vote</c:v>
                </c:pt>
              </c:strCache>
            </c:strRef>
          </c:cat>
          <c:val>
            <c:numRef>
              <c:f>Sheet1!$B$6:$D$6</c:f>
              <c:numCache>
                <c:formatCode>General</c:formatCode>
                <c:ptCount val="3"/>
                <c:pt idx="0">
                  <c:v>24.390243902439</c:v>
                </c:pt>
                <c:pt idx="1">
                  <c:v>14.634146341463399</c:v>
                </c:pt>
                <c:pt idx="2">
                  <c:v>60.975609756097498</c:v>
                </c:pt>
              </c:numCache>
            </c:numRef>
          </c:val>
        </c:ser>
        <c:dLbls>
          <c:showLegendKey val="0"/>
          <c:showVal val="0"/>
          <c:showCatName val="0"/>
          <c:showSerName val="0"/>
          <c:showPercent val="0"/>
          <c:showBubbleSize val="0"/>
        </c:dLbls>
        <c:gapWidth val="20"/>
        <c:axId val="176878928"/>
        <c:axId val="174688280"/>
      </c:barChart>
      <c:catAx>
        <c:axId val="176878928"/>
        <c:scaling>
          <c:orientation val="minMax"/>
        </c:scaling>
        <c:delete val="0"/>
        <c:axPos val="b"/>
        <c:numFmt formatCode="General" sourceLinked="0"/>
        <c:majorTickMark val="out"/>
        <c:minorTickMark val="none"/>
        <c:tickLblPos val="nextTo"/>
        <c:spPr>
          <a:ln w="2052">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174688280"/>
        <c:crosses val="autoZero"/>
        <c:auto val="1"/>
        <c:lblAlgn val="ctr"/>
        <c:lblOffset val="0"/>
        <c:tickLblSkip val="1"/>
        <c:tickMarkSkip val="1"/>
        <c:noMultiLvlLbl val="0"/>
      </c:catAx>
      <c:valAx>
        <c:axId val="174688280"/>
        <c:scaling>
          <c:orientation val="minMax"/>
          <c:max val="90"/>
        </c:scaling>
        <c:delete val="0"/>
        <c:axPos val="l"/>
        <c:majorGridlines>
          <c:spPr>
            <a:ln w="2052">
              <a:solidFill>
                <a:schemeClr val="tx1"/>
              </a:solidFill>
              <a:prstDash val="solid"/>
            </a:ln>
          </c:spPr>
        </c:majorGridlines>
        <c:title>
          <c:tx>
            <c:rich>
              <a:bodyPr rot="0" vert="horz"/>
              <a:lstStyle/>
              <a:p>
                <a:pPr algn="ctr">
                  <a:defRPr sz="1500" b="1" i="0" u="none" strike="noStrike" baseline="0">
                    <a:solidFill>
                      <a:srgbClr val="015A7D"/>
                    </a:solidFill>
                    <a:latin typeface="Arial"/>
                    <a:ea typeface="Arial"/>
                    <a:cs typeface="Arial"/>
                  </a:defRPr>
                </a:pPr>
                <a:r>
                  <a:rPr lang="en-US"/>
                  <a:t>% of 
Funds</a:t>
                </a:r>
              </a:p>
            </c:rich>
          </c:tx>
          <c:layout>
            <c:manualLayout>
              <c:xMode val="edge"/>
              <c:yMode val="edge"/>
              <c:x val="0"/>
              <c:y val="0.37771735199766698"/>
            </c:manualLayout>
          </c:layout>
          <c:overlay val="0"/>
          <c:spPr>
            <a:noFill/>
            <a:ln w="16417">
              <a:noFill/>
            </a:ln>
          </c:spPr>
        </c:title>
        <c:numFmt formatCode="General" sourceLinked="0"/>
        <c:majorTickMark val="out"/>
        <c:minorTickMark val="none"/>
        <c:tickLblPos val="nextTo"/>
        <c:spPr>
          <a:ln w="2052">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176878928"/>
        <c:crosses val="autoZero"/>
        <c:crossBetween val="between"/>
      </c:valAx>
      <c:spPr>
        <a:noFill/>
        <a:ln w="8209">
          <a:solidFill>
            <a:schemeClr val="tx1"/>
          </a:solidFill>
          <a:prstDash val="solid"/>
        </a:ln>
      </c:spPr>
    </c:plotArea>
    <c:legend>
      <c:legendPos val="r"/>
      <c:layout>
        <c:manualLayout>
          <c:xMode val="edge"/>
          <c:yMode val="edge"/>
          <c:x val="0.56950387130462454"/>
          <c:y val="4.0834529017206182E-2"/>
          <c:w val="0.40330784738864167"/>
          <c:h val="0.22473770778652669"/>
        </c:manualLayout>
      </c:layout>
      <c:overlay val="0"/>
      <c:spPr>
        <a:solidFill>
          <a:srgbClr val="FFFFFF"/>
        </a:solidFill>
        <a:ln w="16417">
          <a:noFill/>
        </a:ln>
      </c:spPr>
      <c:txPr>
        <a:bodyPr/>
        <a:lstStyle/>
        <a:p>
          <a:pPr>
            <a:defRPr sz="15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681"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44050957526511"/>
          <c:y val="9.7826086956521729E-2"/>
          <c:w val="0.79470702679652816"/>
          <c:h val="0.76902173913043481"/>
        </c:manualLayout>
      </c:layout>
      <c:barChart>
        <c:barDir val="col"/>
        <c:grouping val="clustered"/>
        <c:varyColors val="0"/>
        <c:ser>
          <c:idx val="0"/>
          <c:order val="0"/>
          <c:tx>
            <c:strRef>
              <c:f>Sheet1!$A$2</c:f>
              <c:strCache>
                <c:ptCount val="1"/>
                <c:pt idx="0">
                  <c:v>Asia (54)</c:v>
                </c:pt>
              </c:strCache>
            </c:strRef>
          </c:tx>
          <c:spPr>
            <a:solidFill>
              <a:srgbClr val="FF6600"/>
            </a:solidFill>
            <a:ln w="7929">
              <a:solidFill>
                <a:schemeClr val="tx1"/>
              </a:solidFill>
              <a:prstDash val="solid"/>
            </a:ln>
          </c:spPr>
          <c:invertIfNegative val="0"/>
          <c:cat>
            <c:strRef>
              <c:f>Sheet1!$B$1:$C$1</c:f>
              <c:strCache>
                <c:ptCount val="2"/>
                <c:pt idx="0">
                  <c:v>Deal-by-Deal</c:v>
                </c:pt>
                <c:pt idx="1">
                  <c:v>Return all Contributions</c:v>
                </c:pt>
              </c:strCache>
            </c:strRef>
          </c:cat>
          <c:val>
            <c:numRef>
              <c:f>Sheet1!$B$2:$C$2</c:f>
              <c:numCache>
                <c:formatCode>General</c:formatCode>
                <c:ptCount val="2"/>
                <c:pt idx="0">
                  <c:v>31.481481481481399</c:v>
                </c:pt>
                <c:pt idx="1">
                  <c:v>68.518518518518505</c:v>
                </c:pt>
              </c:numCache>
            </c:numRef>
          </c:val>
        </c:ser>
        <c:ser>
          <c:idx val="4"/>
          <c:order val="1"/>
          <c:tx>
            <c:strRef>
              <c:f>Sheet1!$A$3</c:f>
              <c:strCache>
                <c:ptCount val="1"/>
                <c:pt idx="0">
                  <c:v>Latin America (12)</c:v>
                </c:pt>
              </c:strCache>
            </c:strRef>
          </c:tx>
          <c:spPr>
            <a:solidFill>
              <a:schemeClr val="accent2"/>
            </a:solidFill>
            <a:ln w="7929">
              <a:solidFill>
                <a:schemeClr val="tx1"/>
              </a:solidFill>
              <a:prstDash val="solid"/>
            </a:ln>
          </c:spPr>
          <c:invertIfNegative val="0"/>
          <c:cat>
            <c:strRef>
              <c:f>Sheet1!$B$1:$C$1</c:f>
              <c:strCache>
                <c:ptCount val="2"/>
                <c:pt idx="0">
                  <c:v>Deal-by-Deal</c:v>
                </c:pt>
                <c:pt idx="1">
                  <c:v>Return all Contributions</c:v>
                </c:pt>
              </c:strCache>
            </c:strRef>
          </c:cat>
          <c:val>
            <c:numRef>
              <c:f>Sheet1!$B$3:$C$3</c:f>
              <c:numCache>
                <c:formatCode>General</c:formatCode>
                <c:ptCount val="2"/>
                <c:pt idx="0">
                  <c:v>41.6666666666666</c:v>
                </c:pt>
                <c:pt idx="1">
                  <c:v>58.3333333333333</c:v>
                </c:pt>
              </c:numCache>
            </c:numRef>
          </c:val>
        </c:ser>
        <c:ser>
          <c:idx val="1"/>
          <c:order val="2"/>
          <c:tx>
            <c:strRef>
              <c:f>Sheet1!$A$4</c:f>
              <c:strCache>
                <c:ptCount val="1"/>
                <c:pt idx="0">
                  <c:v>Other Emerging Markets (16)</c:v>
                </c:pt>
              </c:strCache>
            </c:strRef>
          </c:tx>
          <c:spPr>
            <a:solidFill>
              <a:srgbClr val="CC99FF"/>
            </a:solidFill>
            <a:ln w="7929">
              <a:solidFill>
                <a:schemeClr val="tx1"/>
              </a:solidFill>
              <a:prstDash val="solid"/>
            </a:ln>
          </c:spPr>
          <c:invertIfNegative val="0"/>
          <c:cat>
            <c:strRef>
              <c:f>Sheet1!$B$1:$C$1</c:f>
              <c:strCache>
                <c:ptCount val="2"/>
                <c:pt idx="0">
                  <c:v>Deal-by-Deal</c:v>
                </c:pt>
                <c:pt idx="1">
                  <c:v>Return all Contributions</c:v>
                </c:pt>
              </c:strCache>
            </c:strRef>
          </c:cat>
          <c:val>
            <c:numRef>
              <c:f>Sheet1!$B$4:$C$4</c:f>
              <c:numCache>
                <c:formatCode>General</c:formatCode>
                <c:ptCount val="2"/>
                <c:pt idx="0">
                  <c:v>25</c:v>
                </c:pt>
                <c:pt idx="1">
                  <c:v>75</c:v>
                </c:pt>
              </c:numCache>
            </c:numRef>
          </c:val>
        </c:ser>
        <c:ser>
          <c:idx val="3"/>
          <c:order val="3"/>
          <c:tx>
            <c:strRef>
              <c:f>Sheet1!$A$5</c:f>
              <c:strCache>
                <c:ptCount val="1"/>
                <c:pt idx="0">
                  <c:v>US Buyout (48)</c:v>
                </c:pt>
              </c:strCache>
            </c:strRef>
          </c:tx>
          <c:spPr>
            <a:solidFill>
              <a:srgbClr val="339966"/>
            </a:solidFill>
            <a:ln w="7929">
              <a:solidFill>
                <a:schemeClr val="tx1"/>
              </a:solidFill>
              <a:prstDash val="solid"/>
            </a:ln>
          </c:spPr>
          <c:invertIfNegative val="0"/>
          <c:cat>
            <c:strRef>
              <c:f>Sheet1!$B$1:$C$1</c:f>
              <c:strCache>
                <c:ptCount val="2"/>
                <c:pt idx="0">
                  <c:v>Deal-by-Deal</c:v>
                </c:pt>
                <c:pt idx="1">
                  <c:v>Return all Contributions</c:v>
                </c:pt>
              </c:strCache>
            </c:strRef>
          </c:cat>
          <c:val>
            <c:numRef>
              <c:f>Sheet1!$B$5:$C$5</c:f>
              <c:numCache>
                <c:formatCode>General</c:formatCode>
                <c:ptCount val="2"/>
                <c:pt idx="0">
                  <c:v>77.0833333333333</c:v>
                </c:pt>
                <c:pt idx="1">
                  <c:v>22.9166666666666</c:v>
                </c:pt>
              </c:numCache>
            </c:numRef>
          </c:val>
        </c:ser>
        <c:ser>
          <c:idx val="6"/>
          <c:order val="4"/>
          <c:tx>
            <c:strRef>
              <c:f>Sheet1!$A$6</c:f>
              <c:strCache>
                <c:ptCount val="1"/>
                <c:pt idx="0">
                  <c:v>European Buyout (41)</c:v>
                </c:pt>
              </c:strCache>
            </c:strRef>
          </c:tx>
          <c:spPr>
            <a:solidFill>
              <a:schemeClr val="tx2"/>
            </a:solidFill>
            <a:ln w="7929">
              <a:solidFill>
                <a:schemeClr val="tx1"/>
              </a:solidFill>
              <a:prstDash val="solid"/>
            </a:ln>
          </c:spPr>
          <c:invertIfNegative val="0"/>
          <c:cat>
            <c:strRef>
              <c:f>Sheet1!$B$1:$C$1</c:f>
              <c:strCache>
                <c:ptCount val="2"/>
                <c:pt idx="0">
                  <c:v>Deal-by-Deal</c:v>
                </c:pt>
                <c:pt idx="1">
                  <c:v>Return all Contributions</c:v>
                </c:pt>
              </c:strCache>
            </c:strRef>
          </c:cat>
          <c:val>
            <c:numRef>
              <c:f>Sheet1!$B$6:$C$6</c:f>
              <c:numCache>
                <c:formatCode>General</c:formatCode>
                <c:ptCount val="2"/>
                <c:pt idx="0">
                  <c:v>7.3170731707316996</c:v>
                </c:pt>
                <c:pt idx="1">
                  <c:v>92.682926829268197</c:v>
                </c:pt>
              </c:numCache>
            </c:numRef>
          </c:val>
        </c:ser>
        <c:dLbls>
          <c:showLegendKey val="0"/>
          <c:showVal val="0"/>
          <c:showCatName val="0"/>
          <c:showSerName val="0"/>
          <c:showPercent val="0"/>
          <c:showBubbleSize val="0"/>
        </c:dLbls>
        <c:gapWidth val="20"/>
        <c:axId val="177563912"/>
        <c:axId val="311460680"/>
      </c:barChart>
      <c:catAx>
        <c:axId val="177563912"/>
        <c:scaling>
          <c:orientation val="minMax"/>
        </c:scaling>
        <c:delete val="0"/>
        <c:axPos val="b"/>
        <c:numFmt formatCode="0.00%" sourceLinked="0"/>
        <c:majorTickMark val="out"/>
        <c:minorTickMark val="none"/>
        <c:tickLblPos val="nextTo"/>
        <c:spPr>
          <a:ln w="1982">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311460680"/>
        <c:crosses val="autoZero"/>
        <c:auto val="1"/>
        <c:lblAlgn val="ctr"/>
        <c:lblOffset val="100"/>
        <c:tickLblSkip val="1"/>
        <c:tickMarkSkip val="1"/>
        <c:noMultiLvlLbl val="0"/>
      </c:catAx>
      <c:valAx>
        <c:axId val="311460680"/>
        <c:scaling>
          <c:orientation val="minMax"/>
          <c:max val="100"/>
        </c:scaling>
        <c:delete val="0"/>
        <c:axPos val="l"/>
        <c:majorGridlines>
          <c:spPr>
            <a:ln w="1982">
              <a:solidFill>
                <a:schemeClr val="tx1"/>
              </a:solidFill>
              <a:prstDash val="solid"/>
            </a:ln>
          </c:spPr>
        </c:majorGridlines>
        <c:title>
          <c:tx>
            <c:rich>
              <a:bodyPr rot="0" vert="horz"/>
              <a:lstStyle/>
              <a:p>
                <a:pPr algn="ctr">
                  <a:defRPr sz="1500" b="1" i="0" u="none" strike="noStrike" baseline="0">
                    <a:solidFill>
                      <a:srgbClr val="015A7D"/>
                    </a:solidFill>
                    <a:latin typeface="Arial"/>
                    <a:ea typeface="Arial"/>
                    <a:cs typeface="Arial"/>
                  </a:defRPr>
                </a:pPr>
                <a:r>
                  <a:rPr lang="en-US"/>
                  <a:t>% of 
Funds</a:t>
                </a:r>
              </a:p>
            </c:rich>
          </c:tx>
          <c:layout>
            <c:manualLayout>
              <c:xMode val="edge"/>
              <c:yMode val="edge"/>
              <c:x val="1.5741403237785806E-2"/>
              <c:y val="0.40760851001409254"/>
            </c:manualLayout>
          </c:layout>
          <c:overlay val="0"/>
          <c:spPr>
            <a:noFill/>
            <a:ln w="15858">
              <a:noFill/>
            </a:ln>
          </c:spPr>
        </c:title>
        <c:numFmt formatCode="General" sourceLinked="1"/>
        <c:majorTickMark val="out"/>
        <c:minorTickMark val="none"/>
        <c:tickLblPos val="nextTo"/>
        <c:spPr>
          <a:ln w="1982">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177563912"/>
        <c:crosses val="autoZero"/>
        <c:crossBetween val="between"/>
      </c:valAx>
      <c:spPr>
        <a:noFill/>
        <a:ln w="7929">
          <a:solidFill>
            <a:schemeClr val="tx1"/>
          </a:solidFill>
          <a:prstDash val="solid"/>
        </a:ln>
      </c:spPr>
    </c:plotArea>
    <c:legend>
      <c:legendPos val="r"/>
      <c:layout>
        <c:manualLayout>
          <c:xMode val="edge"/>
          <c:yMode val="edge"/>
          <c:x val="0.15793624444069634"/>
          <c:y val="5.86275218591688E-2"/>
          <c:w val="0.33467520054919853"/>
          <c:h val="0.20487738433893365"/>
        </c:manualLayout>
      </c:layout>
      <c:overlay val="0"/>
      <c:spPr>
        <a:solidFill>
          <a:srgbClr val="FFFFFF"/>
        </a:solidFill>
        <a:ln w="15858">
          <a:noFill/>
        </a:ln>
      </c:spPr>
      <c:txPr>
        <a:bodyPr/>
        <a:lstStyle/>
        <a:p>
          <a:pPr>
            <a:defRPr sz="15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623"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84808391053413"/>
          <c:y val="7.5275134747085706E-2"/>
          <c:w val="0.79492698989910959"/>
          <c:h val="0.81705824036828956"/>
        </c:manualLayout>
      </c:layout>
      <c:barChart>
        <c:barDir val="col"/>
        <c:grouping val="clustered"/>
        <c:varyColors val="0"/>
        <c:ser>
          <c:idx val="1"/>
          <c:order val="0"/>
          <c:tx>
            <c:strRef>
              <c:f>Sheet1!$A$2</c:f>
              <c:strCache>
                <c:ptCount val="1"/>
                <c:pt idx="0">
                  <c:v>Asia (53)</c:v>
                </c:pt>
              </c:strCache>
            </c:strRef>
          </c:tx>
          <c:spPr>
            <a:solidFill>
              <a:srgbClr val="FF6600"/>
            </a:solidFill>
            <a:ln w="8721">
              <a:solidFill>
                <a:schemeClr val="tx1"/>
              </a:solidFill>
              <a:prstDash val="solid"/>
            </a:ln>
          </c:spPr>
          <c:invertIfNegative val="0"/>
          <c:cat>
            <c:strRef>
              <c:f>Sheet1!$B$1:$C$1</c:f>
              <c:strCache>
                <c:ptCount val="2"/>
                <c:pt idx="0">
                  <c:v>Interim</c:v>
                </c:pt>
                <c:pt idx="1">
                  <c:v>End of term only</c:v>
                </c:pt>
              </c:strCache>
            </c:strRef>
          </c:cat>
          <c:val>
            <c:numRef>
              <c:f>Sheet1!$B$2:$C$2</c:f>
              <c:numCache>
                <c:formatCode>General</c:formatCode>
                <c:ptCount val="2"/>
                <c:pt idx="0">
                  <c:v>16.981132075471699</c:v>
                </c:pt>
                <c:pt idx="1">
                  <c:v>83.018867924528294</c:v>
                </c:pt>
              </c:numCache>
            </c:numRef>
          </c:val>
        </c:ser>
        <c:ser>
          <c:idx val="3"/>
          <c:order val="1"/>
          <c:tx>
            <c:strRef>
              <c:f>Sheet1!$A$3</c:f>
              <c:strCache>
                <c:ptCount val="1"/>
                <c:pt idx="0">
                  <c:v>Latin America (10)</c:v>
                </c:pt>
              </c:strCache>
            </c:strRef>
          </c:tx>
          <c:spPr>
            <a:solidFill>
              <a:schemeClr val="accent2"/>
            </a:solidFill>
            <a:ln w="8721">
              <a:solidFill>
                <a:schemeClr val="tx1"/>
              </a:solidFill>
              <a:prstDash val="solid"/>
            </a:ln>
          </c:spPr>
          <c:invertIfNegative val="0"/>
          <c:cat>
            <c:strRef>
              <c:f>Sheet1!$B$1:$C$1</c:f>
              <c:strCache>
                <c:ptCount val="2"/>
                <c:pt idx="0">
                  <c:v>Interim</c:v>
                </c:pt>
                <c:pt idx="1">
                  <c:v>End of term only</c:v>
                </c:pt>
              </c:strCache>
            </c:strRef>
          </c:cat>
          <c:val>
            <c:numRef>
              <c:f>Sheet1!$B$3:$C$3</c:f>
              <c:numCache>
                <c:formatCode>General</c:formatCode>
                <c:ptCount val="2"/>
                <c:pt idx="0">
                  <c:v>30</c:v>
                </c:pt>
                <c:pt idx="1">
                  <c:v>70</c:v>
                </c:pt>
              </c:numCache>
            </c:numRef>
          </c:val>
        </c:ser>
        <c:ser>
          <c:idx val="0"/>
          <c:order val="2"/>
          <c:tx>
            <c:strRef>
              <c:f>Sheet1!$A$4</c:f>
              <c:strCache>
                <c:ptCount val="1"/>
                <c:pt idx="0">
                  <c:v>Other Emerging Markets (16)</c:v>
                </c:pt>
              </c:strCache>
            </c:strRef>
          </c:tx>
          <c:spPr>
            <a:solidFill>
              <a:srgbClr val="CC99FF"/>
            </a:solidFill>
            <a:ln w="8721">
              <a:solidFill>
                <a:schemeClr val="tx1"/>
              </a:solidFill>
              <a:prstDash val="solid"/>
            </a:ln>
          </c:spPr>
          <c:invertIfNegative val="0"/>
          <c:cat>
            <c:strRef>
              <c:f>Sheet1!$B$1:$C$1</c:f>
              <c:strCache>
                <c:ptCount val="2"/>
                <c:pt idx="0">
                  <c:v>Interim</c:v>
                </c:pt>
                <c:pt idx="1">
                  <c:v>End of term only</c:v>
                </c:pt>
              </c:strCache>
            </c:strRef>
          </c:cat>
          <c:val>
            <c:numRef>
              <c:f>Sheet1!$B$4:$C$4</c:f>
              <c:numCache>
                <c:formatCode>General</c:formatCode>
                <c:ptCount val="2"/>
                <c:pt idx="0">
                  <c:v>12.5</c:v>
                </c:pt>
                <c:pt idx="1">
                  <c:v>87.5</c:v>
                </c:pt>
              </c:numCache>
            </c:numRef>
          </c:val>
        </c:ser>
        <c:ser>
          <c:idx val="2"/>
          <c:order val="3"/>
          <c:tx>
            <c:strRef>
              <c:f>Sheet1!$A$5</c:f>
              <c:strCache>
                <c:ptCount val="1"/>
                <c:pt idx="0">
                  <c:v>US Buyout  (48)</c:v>
                </c:pt>
              </c:strCache>
            </c:strRef>
          </c:tx>
          <c:spPr>
            <a:solidFill>
              <a:srgbClr val="339966"/>
            </a:solidFill>
            <a:ln w="8721">
              <a:solidFill>
                <a:schemeClr val="tx1"/>
              </a:solidFill>
              <a:prstDash val="solid"/>
            </a:ln>
          </c:spPr>
          <c:invertIfNegative val="0"/>
          <c:cat>
            <c:strRef>
              <c:f>Sheet1!$B$1:$C$1</c:f>
              <c:strCache>
                <c:ptCount val="2"/>
                <c:pt idx="0">
                  <c:v>Interim</c:v>
                </c:pt>
                <c:pt idx="1">
                  <c:v>End of term only</c:v>
                </c:pt>
              </c:strCache>
            </c:strRef>
          </c:cat>
          <c:val>
            <c:numRef>
              <c:f>Sheet1!$B$5:$C$5</c:f>
              <c:numCache>
                <c:formatCode>General</c:formatCode>
                <c:ptCount val="2"/>
                <c:pt idx="0">
                  <c:v>47.9166666666666</c:v>
                </c:pt>
                <c:pt idx="1">
                  <c:v>52.0833333333333</c:v>
                </c:pt>
              </c:numCache>
            </c:numRef>
          </c:val>
        </c:ser>
        <c:ser>
          <c:idx val="4"/>
          <c:order val="4"/>
          <c:tx>
            <c:strRef>
              <c:f>Sheet1!$A$6</c:f>
              <c:strCache>
                <c:ptCount val="1"/>
                <c:pt idx="0">
                  <c:v>European Buyout  (41)</c:v>
                </c:pt>
              </c:strCache>
            </c:strRef>
          </c:tx>
          <c:spPr>
            <a:solidFill>
              <a:schemeClr val="tx2"/>
            </a:solidFill>
            <a:ln w="8721">
              <a:solidFill>
                <a:schemeClr val="tx1"/>
              </a:solidFill>
              <a:prstDash val="solid"/>
            </a:ln>
          </c:spPr>
          <c:invertIfNegative val="0"/>
          <c:cat>
            <c:strRef>
              <c:f>Sheet1!$B$1:$C$1</c:f>
              <c:strCache>
                <c:ptCount val="2"/>
                <c:pt idx="0">
                  <c:v>Interim</c:v>
                </c:pt>
                <c:pt idx="1">
                  <c:v>End of term only</c:v>
                </c:pt>
              </c:strCache>
            </c:strRef>
          </c:cat>
          <c:val>
            <c:numRef>
              <c:f>Sheet1!$B$6:$C$6</c:f>
              <c:numCache>
                <c:formatCode>General</c:formatCode>
                <c:ptCount val="2"/>
                <c:pt idx="0">
                  <c:v>19.512195121951201</c:v>
                </c:pt>
                <c:pt idx="1">
                  <c:v>80.487804878048706</c:v>
                </c:pt>
              </c:numCache>
            </c:numRef>
          </c:val>
        </c:ser>
        <c:dLbls>
          <c:showLegendKey val="0"/>
          <c:showVal val="0"/>
          <c:showCatName val="0"/>
          <c:showSerName val="0"/>
          <c:showPercent val="0"/>
          <c:showBubbleSize val="0"/>
        </c:dLbls>
        <c:gapWidth val="20"/>
        <c:axId val="312029280"/>
        <c:axId val="113233248"/>
      </c:barChart>
      <c:catAx>
        <c:axId val="312029280"/>
        <c:scaling>
          <c:orientation val="minMax"/>
        </c:scaling>
        <c:delete val="0"/>
        <c:axPos val="b"/>
        <c:numFmt formatCode="General" sourceLinked="0"/>
        <c:majorTickMark val="out"/>
        <c:minorTickMark val="none"/>
        <c:tickLblPos val="nextTo"/>
        <c:spPr>
          <a:ln w="2180">
            <a:solidFill>
              <a:schemeClr val="tx1"/>
            </a:solidFill>
            <a:prstDash val="solid"/>
          </a:ln>
        </c:spPr>
        <c:txPr>
          <a:bodyPr rot="0" vert="horz"/>
          <a:lstStyle/>
          <a:p>
            <a:pPr>
              <a:defRPr sz="1440" b="1" i="0" u="none" strike="noStrike" baseline="0">
                <a:solidFill>
                  <a:schemeClr val="tx1"/>
                </a:solidFill>
                <a:latin typeface="Arial"/>
                <a:ea typeface="Arial"/>
                <a:cs typeface="Arial"/>
              </a:defRPr>
            </a:pPr>
            <a:endParaRPr lang="en-US"/>
          </a:p>
        </c:txPr>
        <c:crossAx val="113233248"/>
        <c:crosses val="autoZero"/>
        <c:auto val="1"/>
        <c:lblAlgn val="ctr"/>
        <c:lblOffset val="0"/>
        <c:tickLblSkip val="1"/>
        <c:tickMarkSkip val="1"/>
        <c:noMultiLvlLbl val="0"/>
      </c:catAx>
      <c:valAx>
        <c:axId val="113233248"/>
        <c:scaling>
          <c:orientation val="minMax"/>
          <c:max val="90"/>
        </c:scaling>
        <c:delete val="0"/>
        <c:axPos val="l"/>
        <c:majorGridlines>
          <c:spPr>
            <a:ln w="2180">
              <a:solidFill>
                <a:schemeClr val="tx1"/>
              </a:solidFill>
              <a:prstDash val="solid"/>
            </a:ln>
          </c:spPr>
        </c:majorGridlines>
        <c:title>
          <c:tx>
            <c:rich>
              <a:bodyPr rot="0" vert="horz"/>
              <a:lstStyle/>
              <a:p>
                <a:pPr algn="ctr">
                  <a:defRPr sz="1440" b="1" i="0" u="none" strike="noStrike" baseline="0">
                    <a:solidFill>
                      <a:srgbClr val="015A7D"/>
                    </a:solidFill>
                    <a:latin typeface="Arial"/>
                    <a:ea typeface="Arial"/>
                    <a:cs typeface="Arial"/>
                  </a:defRPr>
                </a:pPr>
                <a:r>
                  <a:rPr lang="en-US"/>
                  <a:t>% of 
Funds</a:t>
                </a:r>
              </a:p>
            </c:rich>
          </c:tx>
          <c:layout>
            <c:manualLayout>
              <c:xMode val="edge"/>
              <c:yMode val="edge"/>
              <c:x val="0"/>
              <c:y val="0.39402159312527046"/>
            </c:manualLayout>
          </c:layout>
          <c:overlay val="0"/>
          <c:spPr>
            <a:noFill/>
            <a:ln w="17441">
              <a:noFill/>
            </a:ln>
          </c:spPr>
        </c:title>
        <c:numFmt formatCode="General" sourceLinked="0"/>
        <c:majorTickMark val="out"/>
        <c:minorTickMark val="none"/>
        <c:tickLblPos val="nextTo"/>
        <c:spPr>
          <a:ln w="2180">
            <a:solidFill>
              <a:schemeClr val="tx1"/>
            </a:solidFill>
            <a:prstDash val="solid"/>
          </a:ln>
        </c:spPr>
        <c:txPr>
          <a:bodyPr rot="0" vert="horz"/>
          <a:lstStyle/>
          <a:p>
            <a:pPr>
              <a:defRPr sz="1440" b="1" i="0" u="none" strike="noStrike" baseline="0">
                <a:solidFill>
                  <a:schemeClr val="tx1"/>
                </a:solidFill>
                <a:latin typeface="Arial"/>
                <a:ea typeface="Arial"/>
                <a:cs typeface="Arial"/>
              </a:defRPr>
            </a:pPr>
            <a:endParaRPr lang="en-US"/>
          </a:p>
        </c:txPr>
        <c:crossAx val="312029280"/>
        <c:crosses val="autoZero"/>
        <c:crossBetween val="between"/>
      </c:valAx>
      <c:spPr>
        <a:solidFill>
          <a:srgbClr val="FFFFFF"/>
        </a:solidFill>
        <a:ln w="8721">
          <a:solidFill>
            <a:schemeClr val="tx1"/>
          </a:solidFill>
          <a:prstDash val="solid"/>
        </a:ln>
      </c:spPr>
    </c:plotArea>
    <c:legend>
      <c:legendPos val="r"/>
      <c:layout>
        <c:manualLayout>
          <c:xMode val="edge"/>
          <c:yMode val="edge"/>
          <c:x val="0.14200711945956024"/>
          <c:y val="2.8977951631849016E-2"/>
          <c:w val="0.34631584242499563"/>
          <c:h val="0.22775475335390361"/>
        </c:manualLayout>
      </c:layout>
      <c:overlay val="0"/>
      <c:spPr>
        <a:solidFill>
          <a:srgbClr val="FFFFFF"/>
        </a:solidFill>
        <a:ln w="17441">
          <a:noFill/>
        </a:ln>
      </c:spPr>
      <c:txPr>
        <a:bodyPr/>
        <a:lstStyle/>
        <a:p>
          <a:pPr>
            <a:defRPr sz="1440" b="1" i="0" u="none" strike="noStrike" baseline="0">
              <a:solidFill>
                <a:schemeClr val="tx1"/>
              </a:solidFill>
              <a:latin typeface="Arial"/>
              <a:ea typeface="Arial"/>
              <a:cs typeface="Arial"/>
            </a:defRPr>
          </a:pPr>
          <a:endParaRPr lang="en-US"/>
        </a:p>
      </c:txPr>
    </c:legend>
    <c:plotVisOnly val="1"/>
    <c:dispBlanksAs val="gap"/>
    <c:showDLblsOverMax val="0"/>
  </c:chart>
  <c:spPr>
    <a:solidFill>
      <a:srgbClr val="FFFFFF"/>
    </a:solidFill>
    <a:ln>
      <a:noFill/>
    </a:ln>
  </c:spPr>
  <c:txPr>
    <a:bodyPr/>
    <a:lstStyle/>
    <a:p>
      <a:pPr>
        <a:defRPr sz="1785"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03306320597237"/>
          <c:y val="6.5505946239478682E-2"/>
          <c:w val="0.78939896396209497"/>
          <c:h val="0.8149286994298125"/>
        </c:manualLayout>
      </c:layout>
      <c:barChart>
        <c:barDir val="col"/>
        <c:grouping val="clustered"/>
        <c:varyColors val="0"/>
        <c:ser>
          <c:idx val="1"/>
          <c:order val="0"/>
          <c:tx>
            <c:strRef>
              <c:f>Sheet1!$A$2</c:f>
              <c:strCache>
                <c:ptCount val="1"/>
                <c:pt idx="0">
                  <c:v>Asia (51)</c:v>
                </c:pt>
              </c:strCache>
            </c:strRef>
          </c:tx>
          <c:spPr>
            <a:solidFill>
              <a:srgbClr val="FF6600"/>
            </a:solidFill>
            <a:ln w="8578">
              <a:solidFill>
                <a:schemeClr val="tx1"/>
              </a:solidFill>
              <a:prstDash val="solid"/>
            </a:ln>
          </c:spPr>
          <c:invertIfNegative val="0"/>
          <c:cat>
            <c:strRef>
              <c:f>Sheet1!$B$1:$D$1</c:f>
              <c:strCache>
                <c:ptCount val="3"/>
                <c:pt idx="0">
                  <c:v>None</c:v>
                </c:pt>
                <c:pt idx="1">
                  <c:v>Several (or Sponsor-only guarantee)</c:v>
                </c:pt>
                <c:pt idx="2">
                  <c:v>Joint and Several</c:v>
                </c:pt>
              </c:strCache>
            </c:strRef>
          </c:cat>
          <c:val>
            <c:numRef>
              <c:f>Sheet1!$B$2:$D$2</c:f>
              <c:numCache>
                <c:formatCode>General</c:formatCode>
                <c:ptCount val="3"/>
                <c:pt idx="0">
                  <c:v>21.568627450980301</c:v>
                </c:pt>
                <c:pt idx="1">
                  <c:v>74.509803921568604</c:v>
                </c:pt>
                <c:pt idx="2">
                  <c:v>3.9215686274509798</c:v>
                </c:pt>
              </c:numCache>
            </c:numRef>
          </c:val>
        </c:ser>
        <c:ser>
          <c:idx val="3"/>
          <c:order val="1"/>
          <c:tx>
            <c:strRef>
              <c:f>Sheet1!$A$3</c:f>
              <c:strCache>
                <c:ptCount val="1"/>
                <c:pt idx="0">
                  <c:v>Latin America (10)</c:v>
                </c:pt>
              </c:strCache>
            </c:strRef>
          </c:tx>
          <c:spPr>
            <a:solidFill>
              <a:schemeClr val="accent2"/>
            </a:solidFill>
            <a:ln w="8578">
              <a:solidFill>
                <a:schemeClr val="tx1"/>
              </a:solidFill>
              <a:prstDash val="solid"/>
            </a:ln>
          </c:spPr>
          <c:invertIfNegative val="0"/>
          <c:cat>
            <c:strRef>
              <c:f>Sheet1!$B$1:$D$1</c:f>
              <c:strCache>
                <c:ptCount val="3"/>
                <c:pt idx="0">
                  <c:v>None</c:v>
                </c:pt>
                <c:pt idx="1">
                  <c:v>Several (or Sponsor-only guarantee)</c:v>
                </c:pt>
                <c:pt idx="2">
                  <c:v>Joint and Several</c:v>
                </c:pt>
              </c:strCache>
            </c:strRef>
          </c:cat>
          <c:val>
            <c:numRef>
              <c:f>Sheet1!$B$3:$D$3</c:f>
              <c:numCache>
                <c:formatCode>0%</c:formatCode>
                <c:ptCount val="3"/>
                <c:pt idx="0">
                  <c:v>10</c:v>
                </c:pt>
                <c:pt idx="1">
                  <c:v>70</c:v>
                </c:pt>
                <c:pt idx="2">
                  <c:v>20</c:v>
                </c:pt>
              </c:numCache>
            </c:numRef>
          </c:val>
        </c:ser>
        <c:ser>
          <c:idx val="0"/>
          <c:order val="2"/>
          <c:tx>
            <c:strRef>
              <c:f>Sheet1!$A$4</c:f>
              <c:strCache>
                <c:ptCount val="1"/>
                <c:pt idx="0">
                  <c:v>Other Emerging Markets (12)</c:v>
                </c:pt>
              </c:strCache>
            </c:strRef>
          </c:tx>
          <c:spPr>
            <a:solidFill>
              <a:srgbClr val="CC99FF"/>
            </a:solidFill>
            <a:ln w="8578">
              <a:solidFill>
                <a:schemeClr val="tx1"/>
              </a:solidFill>
              <a:prstDash val="solid"/>
            </a:ln>
          </c:spPr>
          <c:invertIfNegative val="0"/>
          <c:cat>
            <c:strRef>
              <c:f>Sheet1!$B$1:$D$1</c:f>
              <c:strCache>
                <c:ptCount val="3"/>
                <c:pt idx="0">
                  <c:v>None</c:v>
                </c:pt>
                <c:pt idx="1">
                  <c:v>Several (or Sponsor-only guarantee)</c:v>
                </c:pt>
                <c:pt idx="2">
                  <c:v>Joint and Several</c:v>
                </c:pt>
              </c:strCache>
            </c:strRef>
          </c:cat>
          <c:val>
            <c:numRef>
              <c:f>Sheet1!$B$4:$D$4</c:f>
              <c:numCache>
                <c:formatCode>General</c:formatCode>
                <c:ptCount val="3"/>
                <c:pt idx="0">
                  <c:v>50</c:v>
                </c:pt>
                <c:pt idx="1">
                  <c:v>50</c:v>
                </c:pt>
                <c:pt idx="2">
                  <c:v>0</c:v>
                </c:pt>
              </c:numCache>
            </c:numRef>
          </c:val>
        </c:ser>
        <c:ser>
          <c:idx val="2"/>
          <c:order val="3"/>
          <c:tx>
            <c:strRef>
              <c:f>Sheet1!$A$5</c:f>
              <c:strCache>
                <c:ptCount val="1"/>
                <c:pt idx="0">
                  <c:v>US Buyout (46)</c:v>
                </c:pt>
              </c:strCache>
            </c:strRef>
          </c:tx>
          <c:spPr>
            <a:solidFill>
              <a:srgbClr val="339966"/>
            </a:solidFill>
            <a:ln w="8578">
              <a:solidFill>
                <a:schemeClr val="tx1"/>
              </a:solidFill>
              <a:prstDash val="solid"/>
            </a:ln>
          </c:spPr>
          <c:invertIfNegative val="0"/>
          <c:cat>
            <c:strRef>
              <c:f>Sheet1!$B$1:$D$1</c:f>
              <c:strCache>
                <c:ptCount val="3"/>
                <c:pt idx="0">
                  <c:v>None</c:v>
                </c:pt>
                <c:pt idx="1">
                  <c:v>Several (or Sponsor-only guarantee)</c:v>
                </c:pt>
                <c:pt idx="2">
                  <c:v>Joint and Several</c:v>
                </c:pt>
              </c:strCache>
            </c:strRef>
          </c:cat>
          <c:val>
            <c:numRef>
              <c:f>Sheet1!$B$5:$D$5</c:f>
              <c:numCache>
                <c:formatCode>0%</c:formatCode>
                <c:ptCount val="3"/>
                <c:pt idx="0">
                  <c:v>2.1739130434782599</c:v>
                </c:pt>
                <c:pt idx="1">
                  <c:v>78.260869565217305</c:v>
                </c:pt>
                <c:pt idx="2">
                  <c:v>19.565217391304301</c:v>
                </c:pt>
              </c:numCache>
            </c:numRef>
          </c:val>
        </c:ser>
        <c:ser>
          <c:idx val="4"/>
          <c:order val="4"/>
          <c:tx>
            <c:strRef>
              <c:f>Sheet1!$A$6</c:f>
              <c:strCache>
                <c:ptCount val="1"/>
                <c:pt idx="0">
                  <c:v>European Buyout (41)</c:v>
                </c:pt>
              </c:strCache>
            </c:strRef>
          </c:tx>
          <c:spPr>
            <a:solidFill>
              <a:schemeClr val="tx2"/>
            </a:solidFill>
            <a:ln w="8578">
              <a:solidFill>
                <a:schemeClr val="tx1"/>
              </a:solidFill>
              <a:prstDash val="solid"/>
            </a:ln>
          </c:spPr>
          <c:invertIfNegative val="0"/>
          <c:cat>
            <c:strRef>
              <c:f>Sheet1!$B$1:$D$1</c:f>
              <c:strCache>
                <c:ptCount val="3"/>
                <c:pt idx="0">
                  <c:v>None</c:v>
                </c:pt>
                <c:pt idx="1">
                  <c:v>Several (or Sponsor-only guarantee)</c:v>
                </c:pt>
                <c:pt idx="2">
                  <c:v>Joint and Several</c:v>
                </c:pt>
              </c:strCache>
            </c:strRef>
          </c:cat>
          <c:val>
            <c:numRef>
              <c:f>Sheet1!$B$6:$D$6</c:f>
              <c:numCache>
                <c:formatCode>General</c:formatCode>
                <c:ptCount val="3"/>
                <c:pt idx="0">
                  <c:v>70.731707317073102</c:v>
                </c:pt>
                <c:pt idx="1">
                  <c:v>29.268292682926798</c:v>
                </c:pt>
                <c:pt idx="2">
                  <c:v>0</c:v>
                </c:pt>
              </c:numCache>
            </c:numRef>
          </c:val>
        </c:ser>
        <c:dLbls>
          <c:showLegendKey val="0"/>
          <c:showVal val="0"/>
          <c:showCatName val="0"/>
          <c:showSerName val="0"/>
          <c:showPercent val="0"/>
          <c:showBubbleSize val="0"/>
        </c:dLbls>
        <c:gapWidth val="20"/>
        <c:axId val="177186024"/>
        <c:axId val="177186416"/>
      </c:barChart>
      <c:catAx>
        <c:axId val="177186024"/>
        <c:scaling>
          <c:orientation val="minMax"/>
        </c:scaling>
        <c:delete val="0"/>
        <c:axPos val="b"/>
        <c:numFmt formatCode="General" sourceLinked="0"/>
        <c:majorTickMark val="out"/>
        <c:minorTickMark val="none"/>
        <c:tickLblPos val="nextTo"/>
        <c:spPr>
          <a:ln w="2145">
            <a:solidFill>
              <a:schemeClr val="tx1"/>
            </a:solidFill>
            <a:prstDash val="solid"/>
          </a:ln>
        </c:spPr>
        <c:txPr>
          <a:bodyPr rot="0" vert="horz"/>
          <a:lstStyle/>
          <a:p>
            <a:pPr>
              <a:defRPr sz="1443" b="1" i="0" u="none" strike="noStrike" baseline="0">
                <a:solidFill>
                  <a:schemeClr val="tx1"/>
                </a:solidFill>
                <a:latin typeface="Arial"/>
                <a:ea typeface="Arial"/>
                <a:cs typeface="Arial"/>
              </a:defRPr>
            </a:pPr>
            <a:endParaRPr lang="en-US"/>
          </a:p>
        </c:txPr>
        <c:crossAx val="177186416"/>
        <c:crosses val="autoZero"/>
        <c:auto val="1"/>
        <c:lblAlgn val="ctr"/>
        <c:lblOffset val="0"/>
        <c:tickLblSkip val="1"/>
        <c:tickMarkSkip val="1"/>
        <c:noMultiLvlLbl val="0"/>
      </c:catAx>
      <c:valAx>
        <c:axId val="177186416"/>
        <c:scaling>
          <c:orientation val="minMax"/>
          <c:max val="80"/>
        </c:scaling>
        <c:delete val="0"/>
        <c:axPos val="l"/>
        <c:majorGridlines>
          <c:spPr>
            <a:ln w="2145">
              <a:solidFill>
                <a:schemeClr val="tx1"/>
              </a:solidFill>
              <a:prstDash val="solid"/>
            </a:ln>
          </c:spPr>
        </c:majorGridlines>
        <c:title>
          <c:tx>
            <c:rich>
              <a:bodyPr rot="0" vert="horz"/>
              <a:lstStyle/>
              <a:p>
                <a:pPr algn="ctr">
                  <a:defRPr sz="1443" b="1" i="0" u="none" strike="noStrike" baseline="0">
                    <a:solidFill>
                      <a:srgbClr val="015A7D"/>
                    </a:solidFill>
                    <a:latin typeface="Arial"/>
                    <a:ea typeface="Arial"/>
                    <a:cs typeface="Arial"/>
                  </a:defRPr>
                </a:pPr>
                <a:r>
                  <a:rPr lang="en-US"/>
                  <a:t>% of 
Funds</a:t>
                </a:r>
              </a:p>
            </c:rich>
          </c:tx>
          <c:layout>
            <c:manualLayout>
              <c:xMode val="edge"/>
              <c:yMode val="edge"/>
              <c:x val="0"/>
              <c:y val="0.37771740309320839"/>
            </c:manualLayout>
          </c:layout>
          <c:overlay val="0"/>
          <c:spPr>
            <a:noFill/>
            <a:ln w="17157">
              <a:noFill/>
            </a:ln>
          </c:spPr>
        </c:title>
        <c:numFmt formatCode="General" sourceLinked="0"/>
        <c:majorTickMark val="out"/>
        <c:minorTickMark val="none"/>
        <c:tickLblPos val="nextTo"/>
        <c:spPr>
          <a:ln w="2145">
            <a:solidFill>
              <a:schemeClr val="tx1"/>
            </a:solidFill>
            <a:prstDash val="solid"/>
          </a:ln>
        </c:spPr>
        <c:txPr>
          <a:bodyPr rot="0" vert="horz"/>
          <a:lstStyle/>
          <a:p>
            <a:pPr>
              <a:defRPr sz="1443" b="1" i="0" u="none" strike="noStrike" baseline="0">
                <a:solidFill>
                  <a:schemeClr val="tx1"/>
                </a:solidFill>
                <a:latin typeface="Arial"/>
                <a:ea typeface="Arial"/>
                <a:cs typeface="Arial"/>
              </a:defRPr>
            </a:pPr>
            <a:endParaRPr lang="en-US"/>
          </a:p>
        </c:txPr>
        <c:crossAx val="177186024"/>
        <c:crosses val="autoZero"/>
        <c:crossBetween val="between"/>
      </c:valAx>
      <c:spPr>
        <a:noFill/>
        <a:ln w="8578">
          <a:solidFill>
            <a:schemeClr val="tx1"/>
          </a:solidFill>
          <a:prstDash val="solid"/>
        </a:ln>
      </c:spPr>
    </c:plotArea>
    <c:legend>
      <c:legendPos val="r"/>
      <c:layout>
        <c:manualLayout>
          <c:xMode val="edge"/>
          <c:yMode val="edge"/>
          <c:x val="0.6369542324827866"/>
          <c:y val="1.371922517949719E-2"/>
          <c:w val="0.36182483264926024"/>
          <c:h val="0.20521420359645126"/>
        </c:manualLayout>
      </c:layout>
      <c:overlay val="0"/>
      <c:spPr>
        <a:solidFill>
          <a:srgbClr val="FFFFFF"/>
        </a:solidFill>
        <a:ln w="17157">
          <a:noFill/>
        </a:ln>
      </c:spPr>
      <c:txPr>
        <a:bodyPr/>
        <a:lstStyle/>
        <a:p>
          <a:pPr>
            <a:defRPr sz="1443"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756"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05913331567239"/>
          <c:y val="8.9673913043478257E-2"/>
          <c:w val="0.80246095707432596"/>
          <c:h val="0.80486325858309349"/>
        </c:manualLayout>
      </c:layout>
      <c:barChart>
        <c:barDir val="col"/>
        <c:grouping val="clustered"/>
        <c:varyColors val="0"/>
        <c:ser>
          <c:idx val="1"/>
          <c:order val="0"/>
          <c:tx>
            <c:strRef>
              <c:f>Sheet1!$A$2</c:f>
              <c:strCache>
                <c:ptCount val="1"/>
                <c:pt idx="0">
                  <c:v>Asia (53)</c:v>
                </c:pt>
              </c:strCache>
            </c:strRef>
          </c:tx>
          <c:spPr>
            <a:solidFill>
              <a:srgbClr val="FF6600"/>
            </a:solidFill>
            <a:ln w="8767">
              <a:solidFill>
                <a:schemeClr val="tx1"/>
              </a:solidFill>
              <a:prstDash val="solid"/>
            </a:ln>
          </c:spPr>
          <c:invertIfNegative val="0"/>
          <c:cat>
            <c:strRef>
              <c:f>Sheet1!$B$1:$C$1</c:f>
              <c:strCache>
                <c:ptCount val="2"/>
                <c:pt idx="0">
                  <c:v>None</c:v>
                </c:pt>
                <c:pt idx="1">
                  <c:v>Yes</c:v>
                </c:pt>
              </c:strCache>
            </c:strRef>
          </c:cat>
          <c:val>
            <c:numRef>
              <c:f>Sheet1!$B$2:$C$2</c:f>
              <c:numCache>
                <c:formatCode>0.00</c:formatCode>
                <c:ptCount val="2"/>
                <c:pt idx="0">
                  <c:v>58.490566037735803</c:v>
                </c:pt>
                <c:pt idx="1">
                  <c:v>41.509433962264097</c:v>
                </c:pt>
              </c:numCache>
            </c:numRef>
          </c:val>
        </c:ser>
        <c:ser>
          <c:idx val="3"/>
          <c:order val="1"/>
          <c:tx>
            <c:strRef>
              <c:f>Sheet1!$A$3</c:f>
              <c:strCache>
                <c:ptCount val="1"/>
                <c:pt idx="0">
                  <c:v>Latin America (11)</c:v>
                </c:pt>
              </c:strCache>
            </c:strRef>
          </c:tx>
          <c:spPr>
            <a:solidFill>
              <a:schemeClr val="accent2"/>
            </a:solidFill>
            <a:ln w="8767">
              <a:solidFill>
                <a:schemeClr val="tx1"/>
              </a:solidFill>
              <a:prstDash val="solid"/>
            </a:ln>
          </c:spPr>
          <c:invertIfNegative val="0"/>
          <c:cat>
            <c:strRef>
              <c:f>Sheet1!$B$1:$C$1</c:f>
              <c:strCache>
                <c:ptCount val="2"/>
                <c:pt idx="0">
                  <c:v>None</c:v>
                </c:pt>
                <c:pt idx="1">
                  <c:v>Yes</c:v>
                </c:pt>
              </c:strCache>
            </c:strRef>
          </c:cat>
          <c:val>
            <c:numRef>
              <c:f>Sheet1!$B$3:$C$3</c:f>
              <c:numCache>
                <c:formatCode>0.00</c:formatCode>
                <c:ptCount val="2"/>
                <c:pt idx="0">
                  <c:v>81.818181818181799</c:v>
                </c:pt>
                <c:pt idx="1">
                  <c:v>18.181818181818102</c:v>
                </c:pt>
              </c:numCache>
            </c:numRef>
          </c:val>
        </c:ser>
        <c:ser>
          <c:idx val="6"/>
          <c:order val="2"/>
          <c:tx>
            <c:strRef>
              <c:f>Sheet1!$A$4</c:f>
              <c:strCache>
                <c:ptCount val="1"/>
                <c:pt idx="0">
                  <c:v>Other Emerging Markets (16)</c:v>
                </c:pt>
              </c:strCache>
            </c:strRef>
          </c:tx>
          <c:spPr>
            <a:solidFill>
              <a:srgbClr val="CC99FF"/>
            </a:solidFill>
            <a:ln w="8767">
              <a:solidFill>
                <a:schemeClr val="tx1"/>
              </a:solidFill>
              <a:prstDash val="solid"/>
            </a:ln>
          </c:spPr>
          <c:invertIfNegative val="0"/>
          <c:cat>
            <c:strRef>
              <c:f>Sheet1!$B$1:$C$1</c:f>
              <c:strCache>
                <c:ptCount val="2"/>
                <c:pt idx="0">
                  <c:v>None</c:v>
                </c:pt>
                <c:pt idx="1">
                  <c:v>Yes</c:v>
                </c:pt>
              </c:strCache>
            </c:strRef>
          </c:cat>
          <c:val>
            <c:numRef>
              <c:f>Sheet1!$B$4:$C$4</c:f>
              <c:numCache>
                <c:formatCode>0.00</c:formatCode>
                <c:ptCount val="2"/>
                <c:pt idx="0">
                  <c:v>37.5</c:v>
                </c:pt>
                <c:pt idx="1">
                  <c:v>62.5</c:v>
                </c:pt>
              </c:numCache>
            </c:numRef>
          </c:val>
        </c:ser>
        <c:ser>
          <c:idx val="7"/>
          <c:order val="3"/>
          <c:tx>
            <c:strRef>
              <c:f>Sheet1!$A$5</c:f>
              <c:strCache>
                <c:ptCount val="1"/>
                <c:pt idx="0">
                  <c:v>US Buyout (48)</c:v>
                </c:pt>
              </c:strCache>
            </c:strRef>
          </c:tx>
          <c:spPr>
            <a:solidFill>
              <a:srgbClr val="339966"/>
            </a:solidFill>
            <a:ln w="8767">
              <a:solidFill>
                <a:schemeClr val="tx1"/>
              </a:solidFill>
              <a:prstDash val="solid"/>
            </a:ln>
          </c:spPr>
          <c:invertIfNegative val="0"/>
          <c:cat>
            <c:strRef>
              <c:f>Sheet1!$B$1:$C$1</c:f>
              <c:strCache>
                <c:ptCount val="2"/>
                <c:pt idx="0">
                  <c:v>None</c:v>
                </c:pt>
                <c:pt idx="1">
                  <c:v>Yes</c:v>
                </c:pt>
              </c:strCache>
            </c:strRef>
          </c:cat>
          <c:val>
            <c:numRef>
              <c:f>Sheet1!$B$5:$C$5</c:f>
              <c:numCache>
                <c:formatCode>0.00</c:formatCode>
                <c:ptCount val="2"/>
                <c:pt idx="0">
                  <c:v>77.0833333333333</c:v>
                </c:pt>
                <c:pt idx="1">
                  <c:v>22.9166666666666</c:v>
                </c:pt>
              </c:numCache>
            </c:numRef>
          </c:val>
        </c:ser>
        <c:ser>
          <c:idx val="8"/>
          <c:order val="4"/>
          <c:tx>
            <c:strRef>
              <c:f>Sheet1!$A$6</c:f>
              <c:strCache>
                <c:ptCount val="1"/>
                <c:pt idx="0">
                  <c:v>European Buyout (41)</c:v>
                </c:pt>
              </c:strCache>
            </c:strRef>
          </c:tx>
          <c:spPr>
            <a:solidFill>
              <a:schemeClr val="tx2"/>
            </a:solidFill>
            <a:ln w="8767">
              <a:solidFill>
                <a:schemeClr val="tx1"/>
              </a:solidFill>
              <a:prstDash val="solid"/>
            </a:ln>
          </c:spPr>
          <c:invertIfNegative val="0"/>
          <c:cat>
            <c:strRef>
              <c:f>Sheet1!$B$1:$C$1</c:f>
              <c:strCache>
                <c:ptCount val="2"/>
                <c:pt idx="0">
                  <c:v>None</c:v>
                </c:pt>
                <c:pt idx="1">
                  <c:v>Yes</c:v>
                </c:pt>
              </c:strCache>
            </c:strRef>
          </c:cat>
          <c:val>
            <c:numRef>
              <c:f>Sheet1!$B$6:$C$6</c:f>
              <c:numCache>
                <c:formatCode>0.00</c:formatCode>
                <c:ptCount val="2"/>
                <c:pt idx="0">
                  <c:v>17.0731707317073</c:v>
                </c:pt>
                <c:pt idx="1">
                  <c:v>82.926829268292593</c:v>
                </c:pt>
              </c:numCache>
            </c:numRef>
          </c:val>
        </c:ser>
        <c:dLbls>
          <c:showLegendKey val="0"/>
          <c:showVal val="0"/>
          <c:showCatName val="0"/>
          <c:showSerName val="0"/>
          <c:showPercent val="0"/>
          <c:showBubbleSize val="0"/>
        </c:dLbls>
        <c:gapWidth val="20"/>
        <c:axId val="177187200"/>
        <c:axId val="177187592"/>
      </c:barChart>
      <c:catAx>
        <c:axId val="177187200"/>
        <c:scaling>
          <c:orientation val="minMax"/>
        </c:scaling>
        <c:delete val="0"/>
        <c:axPos val="b"/>
        <c:numFmt formatCode="General" sourceLinked="0"/>
        <c:majorTickMark val="out"/>
        <c:minorTickMark val="none"/>
        <c:tickLblPos val="nextTo"/>
        <c:spPr>
          <a:ln w="2192">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177187592"/>
        <c:crosses val="autoZero"/>
        <c:auto val="1"/>
        <c:lblAlgn val="ctr"/>
        <c:lblOffset val="0"/>
        <c:tickLblSkip val="1"/>
        <c:tickMarkSkip val="1"/>
        <c:noMultiLvlLbl val="0"/>
      </c:catAx>
      <c:valAx>
        <c:axId val="177187592"/>
        <c:scaling>
          <c:orientation val="minMax"/>
          <c:max val="90"/>
        </c:scaling>
        <c:delete val="0"/>
        <c:axPos val="l"/>
        <c:majorGridlines>
          <c:spPr>
            <a:ln w="2192">
              <a:solidFill>
                <a:schemeClr val="tx1"/>
              </a:solidFill>
              <a:prstDash val="solid"/>
            </a:ln>
          </c:spPr>
        </c:majorGridlines>
        <c:title>
          <c:tx>
            <c:rich>
              <a:bodyPr rot="0" vert="horz"/>
              <a:lstStyle/>
              <a:p>
                <a:pPr algn="ctr">
                  <a:defRPr sz="1500" b="1" i="0" u="none" strike="noStrike" baseline="0">
                    <a:solidFill>
                      <a:srgbClr val="015A7D"/>
                    </a:solidFill>
                    <a:latin typeface="Arial"/>
                    <a:ea typeface="Arial"/>
                    <a:cs typeface="Arial"/>
                  </a:defRPr>
                </a:pPr>
                <a:r>
                  <a:rPr lang="en-US"/>
                  <a:t>% of 
Funds</a:t>
                </a:r>
              </a:p>
            </c:rich>
          </c:tx>
          <c:layout>
            <c:manualLayout>
              <c:xMode val="edge"/>
              <c:yMode val="edge"/>
              <c:x val="2.0712520290978208E-2"/>
              <c:y val="0.41576092097398715"/>
            </c:manualLayout>
          </c:layout>
          <c:overlay val="0"/>
          <c:spPr>
            <a:noFill/>
            <a:ln w="17534">
              <a:noFill/>
            </a:ln>
          </c:spPr>
        </c:title>
        <c:numFmt formatCode="General" sourceLinked="0"/>
        <c:majorTickMark val="out"/>
        <c:minorTickMark val="none"/>
        <c:tickLblPos val="nextTo"/>
        <c:spPr>
          <a:ln w="2192">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177187200"/>
        <c:crosses val="autoZero"/>
        <c:crossBetween val="between"/>
      </c:valAx>
      <c:spPr>
        <a:noFill/>
        <a:ln w="8767">
          <a:solidFill>
            <a:schemeClr val="tx1"/>
          </a:solidFill>
          <a:prstDash val="solid"/>
        </a:ln>
      </c:spPr>
    </c:plotArea>
    <c:legend>
      <c:legendPos val="r"/>
      <c:layout>
        <c:manualLayout>
          <c:xMode val="edge"/>
          <c:yMode val="edge"/>
          <c:x val="0.49228295430264418"/>
          <c:y val="9.2405914607208747E-2"/>
          <c:w val="0.36166626802269403"/>
          <c:h val="0.22001715132143135"/>
        </c:manualLayout>
      </c:layout>
      <c:overlay val="0"/>
      <c:spPr>
        <a:solidFill>
          <a:srgbClr val="FFFFFF"/>
        </a:solidFill>
        <a:ln w="17534">
          <a:noFill/>
        </a:ln>
      </c:spPr>
      <c:txPr>
        <a:bodyPr/>
        <a:lstStyle/>
        <a:p>
          <a:pPr>
            <a:defRPr sz="15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795"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994403E-FE8C-4DB1-A309-449A7459C803}" type="datetimeFigureOut">
              <a:rPr lang="en-US" smtClean="0"/>
              <a:t>9/24/2014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1E9DDDE-D3C0-4CD2-ACDA-9A444F8C3E48}" type="slidenum">
              <a:rPr lang="en-US" smtClean="0"/>
              <a:t>‹#›</a:t>
            </a:fld>
            <a:endParaRPr lang="en-US"/>
          </a:p>
        </p:txBody>
      </p:sp>
    </p:spTree>
    <p:extLst>
      <p:ext uri="{BB962C8B-B14F-4D97-AF65-F5344CB8AC3E}">
        <p14:creationId xmlns:p14="http://schemas.microsoft.com/office/powerpoint/2010/main" val="3972514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E9DDDE-D3C0-4CD2-ACDA-9A444F8C3E48}" type="slidenum">
              <a:rPr lang="en-US" smtClean="0"/>
              <a:t>1</a:t>
            </a:fld>
            <a:endParaRPr lang="en-US"/>
          </a:p>
        </p:txBody>
      </p:sp>
    </p:spTree>
    <p:extLst>
      <p:ext uri="{BB962C8B-B14F-4D97-AF65-F5344CB8AC3E}">
        <p14:creationId xmlns:p14="http://schemas.microsoft.com/office/powerpoint/2010/main" val="82957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E9DDDE-D3C0-4CD2-ACDA-9A444F8C3E48}" type="slidenum">
              <a:rPr lang="en-US" smtClean="0"/>
              <a:t>2</a:t>
            </a:fld>
            <a:endParaRPr lang="en-US"/>
          </a:p>
        </p:txBody>
      </p:sp>
    </p:spTree>
    <p:extLst>
      <p:ext uri="{BB962C8B-B14F-4D97-AF65-F5344CB8AC3E}">
        <p14:creationId xmlns:p14="http://schemas.microsoft.com/office/powerpoint/2010/main" val="30126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E9DDDE-D3C0-4CD2-ACDA-9A444F8C3E48}" type="slidenum">
              <a:rPr lang="en-US" smtClean="0"/>
              <a:t>3</a:t>
            </a:fld>
            <a:endParaRPr lang="en-US"/>
          </a:p>
        </p:txBody>
      </p:sp>
    </p:spTree>
    <p:extLst>
      <p:ext uri="{BB962C8B-B14F-4D97-AF65-F5344CB8AC3E}">
        <p14:creationId xmlns:p14="http://schemas.microsoft.com/office/powerpoint/2010/main" val="30126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159095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E9DDDE-D3C0-4CD2-ACDA-9A444F8C3E48}" type="slidenum">
              <a:rPr lang="en-US" smtClean="0"/>
              <a:t>46</a:t>
            </a:fld>
            <a:endParaRPr lang="en-US"/>
          </a:p>
        </p:txBody>
      </p:sp>
    </p:spTree>
    <p:extLst>
      <p:ext uri="{BB962C8B-B14F-4D97-AF65-F5344CB8AC3E}">
        <p14:creationId xmlns:p14="http://schemas.microsoft.com/office/powerpoint/2010/main" val="91078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E9DDDE-D3C0-4CD2-ACDA-9A444F8C3E48}" type="slidenum">
              <a:rPr lang="en-US" smtClean="0"/>
              <a:t>51</a:t>
            </a:fld>
            <a:endParaRPr lang="en-US"/>
          </a:p>
        </p:txBody>
      </p:sp>
    </p:spTree>
    <p:extLst>
      <p:ext uri="{BB962C8B-B14F-4D97-AF65-F5344CB8AC3E}">
        <p14:creationId xmlns:p14="http://schemas.microsoft.com/office/powerpoint/2010/main" val="1442235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ircles-01.png"/>
          <p:cNvPicPr>
            <a:picLocks noChangeAspect="1"/>
          </p:cNvPicPr>
          <p:nvPr userDrawn="1"/>
        </p:nvPicPr>
        <p:blipFill>
          <a:blip r:embed="rId2"/>
          <a:stretch>
            <a:fillRect/>
          </a:stretch>
        </p:blipFill>
        <p:spPr>
          <a:xfrm>
            <a:off x="872696" y="-1"/>
            <a:ext cx="8281547" cy="3886201"/>
          </a:xfrm>
          <a:prstGeom prst="rect">
            <a:avLst/>
          </a:prstGeom>
        </p:spPr>
      </p:pic>
      <p:sp>
        <p:nvSpPr>
          <p:cNvPr id="8" name="Rectangle 7"/>
          <p:cNvSpPr/>
          <p:nvPr userDrawn="1"/>
        </p:nvSpPr>
        <p:spPr>
          <a:xfrm>
            <a:off x="0" y="1716467"/>
            <a:ext cx="9144000" cy="392233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EMPEA_logo-01.png"/>
          <p:cNvPicPr>
            <a:picLocks noChangeAspect="1"/>
          </p:cNvPicPr>
          <p:nvPr userDrawn="1"/>
        </p:nvPicPr>
        <p:blipFill>
          <a:blip r:embed="rId3"/>
          <a:stretch>
            <a:fillRect/>
          </a:stretch>
        </p:blipFill>
        <p:spPr>
          <a:xfrm>
            <a:off x="3370589" y="6079898"/>
            <a:ext cx="2402585" cy="389219"/>
          </a:xfrm>
          <a:prstGeom prst="rect">
            <a:avLst/>
          </a:prstGeom>
        </p:spPr>
      </p:pic>
      <p:cxnSp>
        <p:nvCxnSpPr>
          <p:cNvPr id="10" name="Straight Connector 9"/>
          <p:cNvCxnSpPr/>
          <p:nvPr userDrawn="1"/>
        </p:nvCxnSpPr>
        <p:spPr>
          <a:xfrm>
            <a:off x="0" y="1716467"/>
            <a:ext cx="9154243" cy="158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5638800"/>
            <a:ext cx="9154243" cy="158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hasCustomPrompt="1"/>
          </p:nvPr>
        </p:nvSpPr>
        <p:spPr>
          <a:xfrm>
            <a:off x="685800" y="2130425"/>
            <a:ext cx="7772400" cy="2088571"/>
          </a:xfrm>
        </p:spPr>
        <p:txBody>
          <a:bodyPr>
            <a:normAutofit/>
          </a:bodyPr>
          <a:lstStyle>
            <a:lvl1pPr>
              <a:defRPr sz="4400" b="1" i="0" cap="all"/>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218996"/>
            <a:ext cx="7086600" cy="1419804"/>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ircles-01.png"/>
          <p:cNvPicPr>
            <a:picLocks noChangeAspect="1"/>
          </p:cNvPicPr>
          <p:nvPr userDrawn="1"/>
        </p:nvPicPr>
        <p:blipFill>
          <a:blip r:embed="rId2"/>
          <a:stretch>
            <a:fillRect/>
          </a:stretch>
        </p:blipFill>
        <p:spPr>
          <a:xfrm>
            <a:off x="6491605" y="0"/>
            <a:ext cx="2662638" cy="1249470"/>
          </a:xfrm>
          <a:prstGeom prst="rect">
            <a:avLst/>
          </a:prstGeom>
        </p:spPr>
      </p:pic>
      <p:pic>
        <p:nvPicPr>
          <p:cNvPr id="8" name="Picture 7" descr="EMPEA_logo-01.png"/>
          <p:cNvPicPr>
            <a:picLocks noChangeAspect="1"/>
          </p:cNvPicPr>
          <p:nvPr userDrawn="1"/>
        </p:nvPicPr>
        <p:blipFill>
          <a:blip r:embed="rId3"/>
          <a:stretch>
            <a:fillRect/>
          </a:stretch>
        </p:blipFill>
        <p:spPr>
          <a:xfrm>
            <a:off x="7061602" y="6458875"/>
            <a:ext cx="1421596" cy="230299"/>
          </a:xfrm>
          <a:prstGeom prst="rect">
            <a:avLst/>
          </a:prstGeom>
        </p:spPr>
      </p:pic>
      <p:cxnSp>
        <p:nvCxnSpPr>
          <p:cNvPr id="9" name="Straight Connector 8"/>
          <p:cNvCxnSpPr/>
          <p:nvPr userDrawn="1"/>
        </p:nvCxnSpPr>
        <p:spPr>
          <a:xfrm>
            <a:off x="0" y="6257589"/>
            <a:ext cx="9154243" cy="158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95945" y="6458875"/>
            <a:ext cx="6106178" cy="338554"/>
          </a:xfrm>
          <a:prstGeom prst="rect">
            <a:avLst/>
          </a:prstGeom>
          <a:noFill/>
        </p:spPr>
        <p:txBody>
          <a:bodyPr wrap="square" lIns="0" rtlCol="0" anchor="ctr" anchorCtr="0">
            <a:spAutoFit/>
          </a:bodyPr>
          <a:lstStyle/>
          <a:p>
            <a:r>
              <a:rPr lang="en-US" sz="800" b="1" dirty="0" smtClean="0"/>
              <a:t>Changing Landscape of</a:t>
            </a:r>
            <a:r>
              <a:rPr lang="en-US" sz="800" b="1" baseline="0" dirty="0" smtClean="0"/>
              <a:t> EM PE Fund Formation</a:t>
            </a:r>
          </a:p>
          <a:p>
            <a:r>
              <a:rPr lang="en-US" sz="800" b="1" baseline="0" dirty="0" smtClean="0"/>
              <a:t>An EMPEA Professional Development Webcast – 25 September 2014</a:t>
            </a:r>
            <a:endParaRPr lang="en-US" sz="800" b="1" dirty="0"/>
          </a:p>
        </p:txBody>
      </p:sp>
      <p:sp>
        <p:nvSpPr>
          <p:cNvPr id="2" name="Title 1"/>
          <p:cNvSpPr>
            <a:spLocks noGrp="1"/>
          </p:cNvSpPr>
          <p:nvPr>
            <p:ph type="title" hasCustomPrompt="1"/>
          </p:nvPr>
        </p:nvSpPr>
        <p:spPr/>
        <p:txBody>
          <a:bodyPr>
            <a:normAutofit/>
          </a:bodyPr>
          <a:lstStyle>
            <a:lvl1pPr>
              <a:defRPr sz="3600" cap="all">
                <a:solidFill>
                  <a:schemeClr val="tx2"/>
                </a:solidFill>
              </a:defRPr>
            </a:lvl1pPr>
          </a:lstStyle>
          <a:p>
            <a:r>
              <a:rPr lang="en-US" dirty="0" smtClean="0"/>
              <a:t>Click to edit Master </a:t>
            </a:r>
            <a:br>
              <a:rPr lang="en-US" dirty="0" smtClean="0"/>
            </a:br>
            <a:r>
              <a:rPr lang="en-US" dirty="0" smtClean="0"/>
              <a:t>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ircles-01.png"/>
          <p:cNvPicPr>
            <a:picLocks noChangeAspect="1"/>
          </p:cNvPicPr>
          <p:nvPr userDrawn="1"/>
        </p:nvPicPr>
        <p:blipFill>
          <a:blip r:embed="rId2"/>
          <a:stretch>
            <a:fillRect/>
          </a:stretch>
        </p:blipFill>
        <p:spPr>
          <a:xfrm>
            <a:off x="872696" y="-1"/>
            <a:ext cx="8281547" cy="3886201"/>
          </a:xfrm>
          <a:prstGeom prst="rect">
            <a:avLst/>
          </a:prstGeom>
        </p:spPr>
      </p:pic>
      <p:sp>
        <p:nvSpPr>
          <p:cNvPr id="8" name="Rectangle 7"/>
          <p:cNvSpPr/>
          <p:nvPr userDrawn="1"/>
        </p:nvSpPr>
        <p:spPr>
          <a:xfrm>
            <a:off x="0" y="685157"/>
            <a:ext cx="9144000" cy="557243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685157"/>
            <a:ext cx="9154243" cy="158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722313" y="2914552"/>
            <a:ext cx="7772400" cy="2872718"/>
          </a:xfrm>
        </p:spPr>
        <p:txBody>
          <a:bodyPr anchor="t"/>
          <a:lstStyle>
            <a:lvl1pPr algn="l">
              <a:defRPr sz="4000" b="0" i="0" cap="all"/>
            </a:lvl1pPr>
          </a:lstStyle>
          <a:p>
            <a:r>
              <a:rPr lang="en-US" dirty="0" smtClean="0"/>
              <a:t>Click to edit Master </a:t>
            </a:r>
            <a:br>
              <a:rPr lang="en-US" dirty="0" smtClean="0"/>
            </a:br>
            <a:r>
              <a:rPr lang="en-US" dirty="0" smtClean="0"/>
              <a:t>title style</a:t>
            </a:r>
            <a:endParaRPr lang="en-US" dirty="0"/>
          </a:p>
        </p:txBody>
      </p:sp>
      <p:sp>
        <p:nvSpPr>
          <p:cNvPr id="3" name="Text Placeholder 2"/>
          <p:cNvSpPr>
            <a:spLocks noGrp="1"/>
          </p:cNvSpPr>
          <p:nvPr>
            <p:ph type="body" idx="1"/>
          </p:nvPr>
        </p:nvSpPr>
        <p:spPr>
          <a:xfrm>
            <a:off x="722313" y="141436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1" name="Picture 10" descr="EMPEA_logo-01.png"/>
          <p:cNvPicPr>
            <a:picLocks noChangeAspect="1"/>
          </p:cNvPicPr>
          <p:nvPr userDrawn="1"/>
        </p:nvPicPr>
        <p:blipFill>
          <a:blip r:embed="rId3"/>
          <a:stretch>
            <a:fillRect/>
          </a:stretch>
        </p:blipFill>
        <p:spPr>
          <a:xfrm>
            <a:off x="7061602" y="6458875"/>
            <a:ext cx="1421596" cy="230299"/>
          </a:xfrm>
          <a:prstGeom prst="rect">
            <a:avLst/>
          </a:prstGeom>
        </p:spPr>
      </p:pic>
      <p:cxnSp>
        <p:nvCxnSpPr>
          <p:cNvPr id="12" name="Straight Connector 11"/>
          <p:cNvCxnSpPr/>
          <p:nvPr userDrawn="1"/>
        </p:nvCxnSpPr>
        <p:spPr>
          <a:xfrm>
            <a:off x="0" y="6257589"/>
            <a:ext cx="9154243" cy="158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671678" y="6464051"/>
            <a:ext cx="6106178" cy="230832"/>
          </a:xfrm>
          <a:prstGeom prst="rect">
            <a:avLst/>
          </a:prstGeom>
          <a:noFill/>
        </p:spPr>
        <p:txBody>
          <a:bodyPr wrap="square" lIns="0" rtlCol="0" anchor="ctr" anchorCtr="0">
            <a:spAutoFit/>
          </a:bodyPr>
          <a:lstStyle/>
          <a:p>
            <a:fld id="{D6D1C567-8E0F-0946-9D27-E768951898B9}" type="slidenum">
              <a:rPr lang="en-US" sz="900" smtClean="0"/>
              <a:pPr/>
              <a:t>‹#›</a:t>
            </a:fld>
            <a:r>
              <a:rPr lang="en-US" sz="900" dirty="0" smtClean="0"/>
              <a:t> | For more information, visit</a:t>
            </a:r>
            <a:r>
              <a:rPr lang="en-US" sz="900" baseline="0" dirty="0" smtClean="0"/>
              <a:t>  EMPEA.org</a:t>
            </a:r>
            <a:endParaRPr lang="en-US" sz="900" dirty="0"/>
          </a:p>
        </p:txBody>
      </p:sp>
    </p:spTree>
    <p:extLst>
      <p:ext uri="{BB962C8B-B14F-4D97-AF65-F5344CB8AC3E}">
        <p14:creationId xmlns:p14="http://schemas.microsoft.com/office/powerpoint/2010/main" val="1122394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43" descr="log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2167" y="6489700"/>
            <a:ext cx="33274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36"/>
          <p:cNvSpPr>
            <a:spLocks noChangeShapeType="1"/>
          </p:cNvSpPr>
          <p:nvPr/>
        </p:nvSpPr>
        <p:spPr bwMode="auto">
          <a:xfrm>
            <a:off x="685800" y="1295400"/>
            <a:ext cx="777240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 b="1" u="sng" smtClean="0">
              <a:solidFill>
                <a:srgbClr val="015A7D"/>
              </a:solidFill>
              <a:latin typeface="Arial" panose="020B0604020202020204" pitchFamily="34" charset="0"/>
            </a:endParaRPr>
          </a:p>
        </p:txBody>
      </p:sp>
      <p:sp>
        <p:nvSpPr>
          <p:cNvPr id="6" name="TextBox 5"/>
          <p:cNvSpPr txBox="1"/>
          <p:nvPr userDrawn="1"/>
        </p:nvSpPr>
        <p:spPr>
          <a:xfrm>
            <a:off x="377825" y="5202238"/>
            <a:ext cx="4687888" cy="412750"/>
          </a:xfrm>
          <a:prstGeom prst="rect">
            <a:avLst/>
          </a:prstGeom>
          <a:noFill/>
        </p:spPr>
        <p:txBody>
          <a:bodyPr>
            <a:spAutoFit/>
          </a:bodyPr>
          <a:lstStyle>
            <a:lvl1pPr eaLnBrk="0" hangingPunct="0">
              <a:defRPr sz="200" b="1" u="sng">
                <a:solidFill>
                  <a:schemeClr val="tx1"/>
                </a:solidFill>
                <a:latin typeface="Arial" charset="0"/>
              </a:defRPr>
            </a:lvl1pPr>
            <a:lvl2pPr marL="742950" indent="-285750" eaLnBrk="0" hangingPunct="0">
              <a:defRPr sz="200" b="1" u="sng">
                <a:solidFill>
                  <a:schemeClr val="tx1"/>
                </a:solidFill>
                <a:latin typeface="Arial" charset="0"/>
              </a:defRPr>
            </a:lvl2pPr>
            <a:lvl3pPr marL="1143000" indent="-228600" eaLnBrk="0" hangingPunct="0">
              <a:defRPr sz="200" b="1" u="sng">
                <a:solidFill>
                  <a:schemeClr val="tx1"/>
                </a:solidFill>
                <a:latin typeface="Arial" charset="0"/>
              </a:defRPr>
            </a:lvl3pPr>
            <a:lvl4pPr marL="1600200" indent="-228600" eaLnBrk="0" hangingPunct="0">
              <a:defRPr sz="200" b="1" u="sng">
                <a:solidFill>
                  <a:schemeClr val="tx1"/>
                </a:solidFill>
                <a:latin typeface="Arial" charset="0"/>
              </a:defRPr>
            </a:lvl4pPr>
            <a:lvl5pPr marL="2057400" indent="-228600" eaLnBrk="0" hangingPunct="0">
              <a:defRPr sz="200" b="1" u="sng">
                <a:solidFill>
                  <a:schemeClr val="tx1"/>
                </a:solidFill>
                <a:latin typeface="Arial" charset="0"/>
              </a:defRPr>
            </a:lvl5pPr>
            <a:lvl6pPr marL="2514600" indent="-228600" eaLnBrk="0" fontAlgn="base" hangingPunct="0">
              <a:spcBef>
                <a:spcPct val="0"/>
              </a:spcBef>
              <a:spcAft>
                <a:spcPct val="0"/>
              </a:spcAft>
              <a:defRPr sz="200" b="1" u="sng">
                <a:solidFill>
                  <a:schemeClr val="tx1"/>
                </a:solidFill>
                <a:latin typeface="Arial" charset="0"/>
              </a:defRPr>
            </a:lvl6pPr>
            <a:lvl7pPr marL="2971800" indent="-228600" eaLnBrk="0" fontAlgn="base" hangingPunct="0">
              <a:spcBef>
                <a:spcPct val="0"/>
              </a:spcBef>
              <a:spcAft>
                <a:spcPct val="0"/>
              </a:spcAft>
              <a:defRPr sz="200" b="1" u="sng">
                <a:solidFill>
                  <a:schemeClr val="tx1"/>
                </a:solidFill>
                <a:latin typeface="Arial" charset="0"/>
              </a:defRPr>
            </a:lvl7pPr>
            <a:lvl8pPr marL="3429000" indent="-228600" eaLnBrk="0" fontAlgn="base" hangingPunct="0">
              <a:spcBef>
                <a:spcPct val="0"/>
              </a:spcBef>
              <a:spcAft>
                <a:spcPct val="0"/>
              </a:spcAft>
              <a:defRPr sz="200" b="1" u="sng">
                <a:solidFill>
                  <a:schemeClr val="tx1"/>
                </a:solidFill>
                <a:latin typeface="Arial" charset="0"/>
              </a:defRPr>
            </a:lvl8pPr>
            <a:lvl9pPr marL="3886200" indent="-228600" eaLnBrk="0" fontAlgn="base" hangingPunct="0">
              <a:spcBef>
                <a:spcPct val="0"/>
              </a:spcBef>
              <a:spcAft>
                <a:spcPct val="0"/>
              </a:spcAft>
              <a:defRPr sz="200" b="1" u="sng">
                <a:solidFill>
                  <a:schemeClr val="tx1"/>
                </a:solidFill>
                <a:latin typeface="Arial" charset="0"/>
              </a:defRPr>
            </a:lvl9pPr>
          </a:lstStyle>
          <a:p>
            <a:pPr defTabSz="914400" eaLnBrk="1" fontAlgn="base" hangingPunct="1">
              <a:spcBef>
                <a:spcPct val="0"/>
              </a:spcBef>
              <a:spcAft>
                <a:spcPct val="0"/>
              </a:spcAft>
              <a:defRPr/>
            </a:pPr>
            <a:endParaRPr lang="en-US" sz="1000" b="0" u="none" smtClean="0">
              <a:solidFill>
                <a:srgbClr val="015A7D"/>
              </a:solidFill>
              <a:latin typeface="Franklin Gothic Demi" pitchFamily="34" charset="0"/>
              <a:ea typeface="MS PGothic" pitchFamily="34" charset="-128"/>
            </a:endParaRPr>
          </a:p>
          <a:p>
            <a:pPr defTabSz="914400" fontAlgn="base">
              <a:spcBef>
                <a:spcPct val="0"/>
              </a:spcBef>
              <a:spcAft>
                <a:spcPct val="0"/>
              </a:spcAft>
              <a:defRPr/>
            </a:pPr>
            <a:endParaRPr lang="en-US" sz="1100" smtClean="0">
              <a:solidFill>
                <a:srgbClr val="015A7D"/>
              </a:solidFill>
              <a:latin typeface="Franklin Gothic Demi" pitchFamily="34" charset="0"/>
              <a:ea typeface="MS PGothic" pitchFamily="34" charset="-128"/>
            </a:endParaRPr>
          </a:p>
        </p:txBody>
      </p:sp>
      <p:sp>
        <p:nvSpPr>
          <p:cNvPr id="3079" name="Rectangle 1031"/>
          <p:cNvSpPr>
            <a:spLocks noGrp="1" noChangeArrowheads="1"/>
          </p:cNvSpPr>
          <p:nvPr>
            <p:ph type="ctrTitle" sz="quarter"/>
          </p:nvPr>
        </p:nvSpPr>
        <p:spPr>
          <a:xfrm>
            <a:off x="623888" y="1462089"/>
            <a:ext cx="8001000" cy="1143000"/>
          </a:xfrm>
        </p:spPr>
        <p:txBody>
          <a:bodyPr/>
          <a:lstStyle>
            <a:lvl1pPr>
              <a:defRPr sz="4400"/>
            </a:lvl1pPr>
          </a:lstStyle>
          <a:p>
            <a:r>
              <a:rPr lang="en-US" dirty="0"/>
              <a:t>Click to edit Master title style</a:t>
            </a:r>
          </a:p>
        </p:txBody>
      </p:sp>
      <p:sp>
        <p:nvSpPr>
          <p:cNvPr id="3080" name="Rectangle 1032"/>
          <p:cNvSpPr>
            <a:spLocks noGrp="1" noChangeArrowheads="1"/>
          </p:cNvSpPr>
          <p:nvPr>
            <p:ph type="subTitle" sz="quarter" idx="1"/>
          </p:nvPr>
        </p:nvSpPr>
        <p:spPr>
          <a:xfrm>
            <a:off x="636588" y="3227388"/>
            <a:ext cx="6400800" cy="1752600"/>
          </a:xfrm>
        </p:spPr>
        <p:txBody>
          <a:bodyPr/>
          <a:lstStyle>
            <a:lvl1pPr marL="0" indent="0">
              <a:buFontTx/>
              <a:buNone/>
              <a:defRPr/>
            </a:lvl1pPr>
          </a:lstStyle>
          <a:p>
            <a:r>
              <a:rPr lang="en-US"/>
              <a:t>Click to edit Master subtitle style</a:t>
            </a:r>
          </a:p>
        </p:txBody>
      </p:sp>
      <p:sp>
        <p:nvSpPr>
          <p:cNvPr id="8" name="Rectangle 1042"/>
          <p:cNvSpPr>
            <a:spLocks noGrp="1" noChangeArrowheads="1"/>
          </p:cNvSpPr>
          <p:nvPr>
            <p:ph type="sldNum" sz="quarter" idx="11"/>
          </p:nvPr>
        </p:nvSpPr>
        <p:spPr>
          <a:xfrm>
            <a:off x="3451225" y="6380163"/>
            <a:ext cx="1905000" cy="457200"/>
          </a:xfrm>
        </p:spPr>
        <p:txBody>
          <a:bodyPr/>
          <a:lstStyle>
            <a:lvl1pPr>
              <a:defRPr/>
            </a:lvl1pPr>
          </a:lstStyle>
          <a:p>
            <a:fld id="{9E671A1B-BEB9-4B10-99D8-C8A00D5EBD46}" type="slidenum">
              <a:rPr lang="en-US" altLang="en-US">
                <a:solidFill>
                  <a:srgbClr val="015A7D"/>
                </a:solidFill>
              </a:rPr>
              <a:pPr/>
              <a:t>‹#›</a:t>
            </a:fld>
            <a:endParaRPr lang="en-US" altLang="en-US">
              <a:solidFill>
                <a:srgbClr val="015A7D"/>
              </a:solidFill>
            </a:endParaRPr>
          </a:p>
        </p:txBody>
      </p:sp>
    </p:spTree>
    <p:extLst>
      <p:ext uri="{BB962C8B-B14F-4D97-AF65-F5344CB8AC3E}">
        <p14:creationId xmlns:p14="http://schemas.microsoft.com/office/powerpoint/2010/main" val="88545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42"/>
          <p:cNvSpPr>
            <a:spLocks noGrp="1" noChangeArrowheads="1"/>
          </p:cNvSpPr>
          <p:nvPr>
            <p:ph type="sldNum" sz="quarter" idx="11"/>
          </p:nvPr>
        </p:nvSpPr>
        <p:spPr>
          <a:ln/>
        </p:spPr>
        <p:txBody>
          <a:bodyPr/>
          <a:lstStyle>
            <a:lvl1pPr>
              <a:defRPr/>
            </a:lvl1pPr>
          </a:lstStyle>
          <a:p>
            <a:fld id="{FAE674E2-417A-4F56-99A1-C9C2804DD098}" type="slidenum">
              <a:rPr lang="en-US" altLang="en-US">
                <a:solidFill>
                  <a:srgbClr val="015A7D"/>
                </a:solidFill>
              </a:rPr>
              <a:pPr/>
              <a:t>‹#›</a:t>
            </a:fld>
            <a:endParaRPr lang="en-US" altLang="en-US">
              <a:solidFill>
                <a:srgbClr val="015A7D"/>
              </a:solidFill>
            </a:endParaRPr>
          </a:p>
        </p:txBody>
      </p:sp>
    </p:spTree>
    <p:extLst>
      <p:ext uri="{BB962C8B-B14F-4D97-AF65-F5344CB8AC3E}">
        <p14:creationId xmlns:p14="http://schemas.microsoft.com/office/powerpoint/2010/main" val="1787935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14206"/>
            <a:ext cx="9144000" cy="743793"/>
          </a:xfrm>
          <a:prstGeom prst="rect">
            <a:avLst/>
          </a:prstGeom>
          <a:gradFill>
            <a:gsLst>
              <a:gs pos="0">
                <a:schemeClr val="bg1">
                  <a:lumMod val="85000"/>
                </a:schemeClr>
              </a:gs>
              <a:gs pos="74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668338" y="409575"/>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Click to edit Master title style</a:t>
            </a:r>
          </a:p>
        </p:txBody>
      </p:sp>
      <p:sp>
        <p:nvSpPr>
          <p:cNvPr id="1027" name="Rectangle 8"/>
          <p:cNvSpPr>
            <a:spLocks noGrp="1" noChangeArrowheads="1"/>
          </p:cNvSpPr>
          <p:nvPr>
            <p:ph type="body" idx="1"/>
          </p:nvPr>
        </p:nvSpPr>
        <p:spPr bwMode="auto">
          <a:xfrm>
            <a:off x="635000" y="15351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 name="Rectangle 1042"/>
          <p:cNvSpPr>
            <a:spLocks noGrp="1" noChangeArrowheads="1"/>
          </p:cNvSpPr>
          <p:nvPr>
            <p:ph type="sldNum" sz="quarter" idx="4"/>
          </p:nvPr>
        </p:nvSpPr>
        <p:spPr bwMode="auto">
          <a:xfrm>
            <a:off x="7813675" y="6348413"/>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a:defRPr sz="1000" b="0" u="none"/>
            </a:lvl1pPr>
          </a:lstStyle>
          <a:p>
            <a:pPr defTabSz="914400" fontAlgn="base">
              <a:spcBef>
                <a:spcPct val="0"/>
              </a:spcBef>
              <a:spcAft>
                <a:spcPct val="0"/>
              </a:spcAft>
            </a:pPr>
            <a:fld id="{BC5BFA37-B7CD-4FFE-9EB8-B274D7204A37}" type="slidenum">
              <a:rPr lang="en-US" altLang="en-US" smtClean="0">
                <a:solidFill>
                  <a:srgbClr val="015A7D"/>
                </a:solidFill>
                <a:latin typeface="Arial" panose="020B0604020202020204" pitchFamily="34" charset="0"/>
              </a:rPr>
              <a:pPr defTabSz="914400" fontAlgn="base">
                <a:spcBef>
                  <a:spcPct val="0"/>
                </a:spcBef>
                <a:spcAft>
                  <a:spcPct val="0"/>
                </a:spcAft>
              </a:pPr>
              <a:t>‹#›</a:t>
            </a:fld>
            <a:endParaRPr lang="en-US" altLang="en-US" smtClean="0">
              <a:solidFill>
                <a:srgbClr val="015A7D"/>
              </a:solidFill>
              <a:latin typeface="Arial" panose="020B0604020202020204" pitchFamily="34" charset="0"/>
            </a:endParaRPr>
          </a:p>
        </p:txBody>
      </p:sp>
      <p:sp>
        <p:nvSpPr>
          <p:cNvPr id="6" name="TextBox 5"/>
          <p:cNvSpPr txBox="1"/>
          <p:nvPr userDrawn="1"/>
        </p:nvSpPr>
        <p:spPr>
          <a:xfrm>
            <a:off x="95945" y="6458875"/>
            <a:ext cx="6106178" cy="338554"/>
          </a:xfrm>
          <a:prstGeom prst="rect">
            <a:avLst/>
          </a:prstGeom>
          <a:noFill/>
        </p:spPr>
        <p:txBody>
          <a:bodyPr wrap="square" lIns="0" rtlCol="0" anchor="ctr" anchorCtr="0">
            <a:spAutoFit/>
          </a:bodyPr>
          <a:lstStyle/>
          <a:p>
            <a:r>
              <a:rPr lang="en-US" sz="800" b="1" dirty="0" smtClean="0"/>
              <a:t>Changing Landscape of</a:t>
            </a:r>
            <a:r>
              <a:rPr lang="en-US" sz="800" b="1" baseline="0" dirty="0" smtClean="0"/>
              <a:t> EM PE Fund Formation</a:t>
            </a:r>
          </a:p>
          <a:p>
            <a:r>
              <a:rPr lang="en-US" sz="800" b="1" baseline="0" dirty="0" smtClean="0"/>
              <a:t>An EMPEA Professional Development Webcast – 25 September 2014</a:t>
            </a:r>
            <a:endParaRPr lang="en-US" sz="800" b="1" dirty="0"/>
          </a:p>
        </p:txBody>
      </p:sp>
      <p:sp>
        <p:nvSpPr>
          <p:cNvPr id="7" name="Line 1036"/>
          <p:cNvSpPr>
            <a:spLocks noChangeShapeType="1"/>
          </p:cNvSpPr>
          <p:nvPr userDrawn="1"/>
        </p:nvSpPr>
        <p:spPr bwMode="auto">
          <a:xfrm>
            <a:off x="0" y="6270627"/>
            <a:ext cx="914400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 b="1" u="sng" smtClean="0">
              <a:solidFill>
                <a:srgbClr val="015A7D"/>
              </a:solidFill>
              <a:latin typeface="Arial" panose="020B0604020202020204" pitchFamily="34" charset="0"/>
            </a:endParaRPr>
          </a:p>
        </p:txBody>
      </p:sp>
    </p:spTree>
    <p:extLst>
      <p:ext uri="{BB962C8B-B14F-4D97-AF65-F5344CB8AC3E}">
        <p14:creationId xmlns:p14="http://schemas.microsoft.com/office/powerpoint/2010/main" val="2888201232"/>
      </p:ext>
    </p:extLst>
  </p:cSld>
  <p:clrMap bg1="lt1" tx1="dk1" bg2="lt2" tx2="dk2" accent1="accent1" accent2="accent2" accent3="accent3" accent4="accent4" accent5="accent5" accent6="accent6" hlink="hlink" folHlink="folHlink"/>
  <p:sldLayoutIdLst>
    <p:sldLayoutId id="2147493460" r:id="rId1"/>
    <p:sldLayoutId id="2147493461" r:id="rId2"/>
  </p:sldLayoutIdLst>
  <p:hf hdr="0" dt="0"/>
  <p:txStyles>
    <p:titleStyle>
      <a:lvl1pPr algn="l" rtl="0" eaLnBrk="0" fontAlgn="base" hangingPunct="0">
        <a:spcBef>
          <a:spcPct val="0"/>
        </a:spcBef>
        <a:spcAft>
          <a:spcPct val="0"/>
        </a:spcAft>
        <a:defRPr sz="3200" b="1">
          <a:solidFill>
            <a:schemeClr val="tx2"/>
          </a:solidFill>
          <a:latin typeface="Arial" charset="0"/>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231775" indent="-231775" algn="l" rtl="0" eaLnBrk="0" fontAlgn="base" hangingPunct="0">
        <a:spcBef>
          <a:spcPct val="20000"/>
        </a:spcBef>
        <a:spcAft>
          <a:spcPct val="0"/>
        </a:spcAft>
        <a:buClr>
          <a:schemeClr val="tx2"/>
        </a:buClr>
        <a:buSzPct val="125000"/>
        <a:buChar char="•"/>
        <a:defRPr sz="2200">
          <a:solidFill>
            <a:schemeClr val="tx1"/>
          </a:solidFill>
          <a:latin typeface="Arial" charset="0"/>
          <a:ea typeface="+mn-ea"/>
          <a:cs typeface="+mn-cs"/>
        </a:defRPr>
      </a:lvl1pPr>
      <a:lvl2pPr marL="746125" indent="-288925" algn="l" rtl="0" eaLnBrk="0" fontAlgn="base" hangingPunct="0">
        <a:spcBef>
          <a:spcPct val="20000"/>
        </a:spcBef>
        <a:spcAft>
          <a:spcPct val="0"/>
        </a:spcAft>
        <a:buClr>
          <a:schemeClr val="tx2"/>
        </a:buClr>
        <a:buChar char="–"/>
        <a:defRPr sz="2200">
          <a:solidFill>
            <a:schemeClr val="tx1"/>
          </a:solidFill>
          <a:latin typeface="Arial" charset="0"/>
        </a:defRPr>
      </a:lvl2pPr>
      <a:lvl3pPr marL="1196975" indent="-282575" algn="l" rtl="0" eaLnBrk="0" fontAlgn="base" hangingPunct="0">
        <a:spcBef>
          <a:spcPct val="20000"/>
        </a:spcBef>
        <a:spcAft>
          <a:spcPct val="0"/>
        </a:spcAft>
        <a:buClr>
          <a:schemeClr val="tx2"/>
        </a:buClr>
        <a:buChar char="–"/>
        <a:defRPr sz="2200">
          <a:solidFill>
            <a:schemeClr val="tx1"/>
          </a:solidFill>
          <a:latin typeface="Arial" charset="0"/>
        </a:defRPr>
      </a:lvl3pPr>
      <a:lvl4pPr marL="1660525" indent="-288925" algn="l" rtl="0" eaLnBrk="0" fontAlgn="base" hangingPunct="0">
        <a:spcBef>
          <a:spcPct val="20000"/>
        </a:spcBef>
        <a:spcAft>
          <a:spcPct val="0"/>
        </a:spcAft>
        <a:buClr>
          <a:schemeClr val="tx2"/>
        </a:buClr>
        <a:buChar char="–"/>
        <a:defRPr sz="2200">
          <a:solidFill>
            <a:schemeClr val="tx1"/>
          </a:solidFill>
          <a:latin typeface="Arial" charset="0"/>
        </a:defRPr>
      </a:lvl4pPr>
      <a:lvl5pPr marL="2111375" indent="-282575" algn="l" rtl="0" eaLnBrk="0" fontAlgn="base" hangingPunct="0">
        <a:spcBef>
          <a:spcPct val="20000"/>
        </a:spcBef>
        <a:spcAft>
          <a:spcPct val="0"/>
        </a:spcAft>
        <a:buClr>
          <a:schemeClr val="tx2"/>
        </a:buClr>
        <a:buChar char="–"/>
        <a:defRPr sz="2200">
          <a:solidFill>
            <a:schemeClr val="tx1"/>
          </a:solidFill>
          <a:latin typeface="Arial" charset="0"/>
        </a:defRPr>
      </a:lvl5pPr>
      <a:lvl6pPr marL="2568575" indent="-282575" algn="l" rtl="0" fontAlgn="base">
        <a:spcBef>
          <a:spcPct val="20000"/>
        </a:spcBef>
        <a:spcAft>
          <a:spcPct val="0"/>
        </a:spcAft>
        <a:buClr>
          <a:schemeClr val="tx2"/>
        </a:buClr>
        <a:buChar char="–"/>
        <a:defRPr sz="2200">
          <a:solidFill>
            <a:schemeClr val="tx1"/>
          </a:solidFill>
          <a:latin typeface="+mn-lt"/>
        </a:defRPr>
      </a:lvl6pPr>
      <a:lvl7pPr marL="3025775" indent="-282575" algn="l" rtl="0" fontAlgn="base">
        <a:spcBef>
          <a:spcPct val="20000"/>
        </a:spcBef>
        <a:spcAft>
          <a:spcPct val="0"/>
        </a:spcAft>
        <a:buClr>
          <a:schemeClr val="tx2"/>
        </a:buClr>
        <a:buChar char="–"/>
        <a:defRPr sz="2200">
          <a:solidFill>
            <a:schemeClr val="tx1"/>
          </a:solidFill>
          <a:latin typeface="+mn-lt"/>
        </a:defRPr>
      </a:lvl7pPr>
      <a:lvl8pPr marL="3482975" indent="-282575" algn="l" rtl="0" fontAlgn="base">
        <a:spcBef>
          <a:spcPct val="20000"/>
        </a:spcBef>
        <a:spcAft>
          <a:spcPct val="0"/>
        </a:spcAft>
        <a:buClr>
          <a:schemeClr val="tx2"/>
        </a:buClr>
        <a:buChar char="–"/>
        <a:defRPr sz="2200">
          <a:solidFill>
            <a:schemeClr val="tx1"/>
          </a:solidFill>
          <a:latin typeface="+mn-lt"/>
        </a:defRPr>
      </a:lvl8pPr>
      <a:lvl9pPr marL="3940175" indent="-282575" algn="l" rtl="0" fontAlgn="base">
        <a:spcBef>
          <a:spcPct val="20000"/>
        </a:spcBef>
        <a:spcAft>
          <a:spcPct val="0"/>
        </a:spcAft>
        <a:buClr>
          <a:schemeClr val="tx2"/>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Microsoft_Excel_97-2003_Worksheet1.xls"/></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jpg"/></Relationships>
</file>

<file path=ppt/slides/_rels/slide52.xml.rels><?xml version="1.0" encoding="UTF-8" standalone="yes"?>
<Relationships xmlns="http://schemas.openxmlformats.org/package/2006/relationships"><Relationship Id="rId3" Type="http://schemas.openxmlformats.org/officeDocument/2006/relationships/hyperlink" Target="mailto:research@empea.net" TargetMode="External"/><Relationship Id="rId2" Type="http://schemas.openxmlformats.org/officeDocument/2006/relationships/hyperlink" Target="mailto:strouds@empea.net" TargetMode="External"/><Relationship Id="rId1" Type="http://schemas.openxmlformats.org/officeDocument/2006/relationships/slideLayout" Target="../slideLayouts/slideLayout2.xml"/><Relationship Id="rId4" Type="http://schemas.openxmlformats.org/officeDocument/2006/relationships/hyperlink" Target="http://www.empea.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225" y="190500"/>
            <a:ext cx="6572250" cy="1247776"/>
          </a:xfrm>
        </p:spPr>
        <p:txBody>
          <a:bodyPr>
            <a:normAutofit/>
          </a:bodyPr>
          <a:lstStyle/>
          <a:p>
            <a:pPr algn="ctr"/>
            <a:r>
              <a:rPr lang="en-US" sz="2400" dirty="0" smtClean="0"/>
              <a:t>EMPEA PROFESSIONAL</a:t>
            </a:r>
            <a:br>
              <a:rPr lang="en-US" sz="2400" dirty="0" smtClean="0"/>
            </a:br>
            <a:r>
              <a:rPr lang="en-US" sz="2400" dirty="0" smtClean="0"/>
              <a:t>DEVELOPMENT WEBCAST SERIES</a:t>
            </a:r>
            <a:endParaRPr lang="en-US" sz="2400" dirty="0"/>
          </a:p>
        </p:txBody>
      </p:sp>
      <p:sp>
        <p:nvSpPr>
          <p:cNvPr id="4" name="TextBox 3"/>
          <p:cNvSpPr txBox="1"/>
          <p:nvPr/>
        </p:nvSpPr>
        <p:spPr>
          <a:xfrm>
            <a:off x="89281" y="4486275"/>
            <a:ext cx="8963025" cy="769441"/>
          </a:xfrm>
          <a:prstGeom prst="rect">
            <a:avLst/>
          </a:prstGeom>
          <a:noFill/>
        </p:spPr>
        <p:txBody>
          <a:bodyPr wrap="square" rtlCol="0">
            <a:spAutoFit/>
          </a:bodyPr>
          <a:lstStyle/>
          <a:p>
            <a:pPr algn="ctr"/>
            <a:r>
              <a:rPr lang="en-US" sz="2200" b="1" dirty="0" smtClean="0"/>
              <a:t>An EMPEA Professional Development Webcast with</a:t>
            </a:r>
          </a:p>
          <a:p>
            <a:pPr algn="ctr"/>
            <a:r>
              <a:rPr lang="en-US" sz="2200" b="1" dirty="0" err="1" smtClean="0"/>
              <a:t>Debevoise</a:t>
            </a:r>
            <a:r>
              <a:rPr lang="en-US" sz="2200" b="1" dirty="0" smtClean="0"/>
              <a:t> &amp; Plimpton LLP </a:t>
            </a:r>
            <a:endParaRPr lang="en-US" sz="22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939" y="1961571"/>
            <a:ext cx="5069711" cy="2376427"/>
          </a:xfrm>
          <a:prstGeom prst="rect">
            <a:avLst/>
          </a:prstGeom>
        </p:spPr>
      </p:pic>
    </p:spTree>
    <p:extLst>
      <p:ext uri="{BB962C8B-B14F-4D97-AF65-F5344CB8AC3E}">
        <p14:creationId xmlns:p14="http://schemas.microsoft.com/office/powerpoint/2010/main" val="3312156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idx="4294967295"/>
          </p:nvPr>
        </p:nvSpPr>
        <p:spPr>
          <a:xfrm>
            <a:off x="649288" y="466725"/>
            <a:ext cx="7772400" cy="838200"/>
          </a:xfrm>
        </p:spPr>
        <p:txBody>
          <a:bodyPr/>
          <a:lstStyle/>
          <a:p>
            <a:r>
              <a:rPr lang="en-US" altLang="en-US" smtClean="0">
                <a:latin typeface="Arial" panose="020B0604020202020204" pitchFamily="34" charset="0"/>
              </a:rPr>
              <a:t>Structure of Private Equity Funds</a:t>
            </a:r>
          </a:p>
        </p:txBody>
      </p:sp>
      <p:sp>
        <p:nvSpPr>
          <p:cNvPr id="9219" name="Rectangle 5"/>
          <p:cNvSpPr>
            <a:spLocks noGrp="1" noChangeArrowheads="1"/>
          </p:cNvSpPr>
          <p:nvPr>
            <p:ph type="body" idx="4294967295"/>
          </p:nvPr>
        </p:nvSpPr>
        <p:spPr/>
        <p:txBody>
          <a:bodyPr/>
          <a:lstStyle/>
          <a:p>
            <a:pPr>
              <a:lnSpc>
                <a:spcPct val="90000"/>
              </a:lnSpc>
            </a:pPr>
            <a:r>
              <a:rPr lang="en-US" altLang="en-US" smtClean="0">
                <a:latin typeface="Arial" panose="020B0604020202020204" pitchFamily="34" charset="0"/>
              </a:rPr>
              <a:t>Common to use a limited partnership structure</a:t>
            </a:r>
          </a:p>
          <a:p>
            <a:pPr lvl="1">
              <a:lnSpc>
                <a:spcPct val="90000"/>
              </a:lnSpc>
            </a:pPr>
            <a:r>
              <a:rPr lang="en-US" altLang="en-US" smtClean="0">
                <a:latin typeface="Arial" panose="020B0604020202020204" pitchFamily="34" charset="0"/>
              </a:rPr>
              <a:t>General Partner makes decisions and has unlimited liability</a:t>
            </a:r>
          </a:p>
          <a:p>
            <a:pPr lvl="1">
              <a:lnSpc>
                <a:spcPct val="90000"/>
              </a:lnSpc>
            </a:pPr>
            <a:r>
              <a:rPr lang="en-US" altLang="en-US" smtClean="0">
                <a:latin typeface="Arial" panose="020B0604020202020204" pitchFamily="34" charset="0"/>
              </a:rPr>
              <a:t>Limited Partners provide capital, have very limited authority to make decisions and have limited liability</a:t>
            </a:r>
          </a:p>
          <a:p>
            <a:pPr lvl="1">
              <a:lnSpc>
                <a:spcPct val="90000"/>
              </a:lnSpc>
            </a:pPr>
            <a:r>
              <a:rPr lang="en-US" altLang="en-US" smtClean="0">
                <a:latin typeface="Arial" panose="020B0604020202020204" pitchFamily="34" charset="0"/>
              </a:rPr>
              <a:t>Limited partnership structure allows for great flexibility </a:t>
            </a:r>
            <a:endParaRPr lang="en-US" altLang="zh-CN" smtClean="0">
              <a:latin typeface="Arial" panose="020B0604020202020204" pitchFamily="34" charset="0"/>
              <a:ea typeface="宋体" panose="02010600030101010101" pitchFamily="2" charset="-122"/>
            </a:endParaRPr>
          </a:p>
          <a:p>
            <a:pPr lvl="1">
              <a:lnSpc>
                <a:spcPct val="90000"/>
              </a:lnSpc>
            </a:pPr>
            <a:endParaRPr lang="en-US" altLang="en-US" smtClean="0">
              <a:latin typeface="Arial" panose="020B0604020202020204" pitchFamily="34" charset="0"/>
            </a:endParaRPr>
          </a:p>
          <a:p>
            <a:pPr>
              <a:lnSpc>
                <a:spcPct val="90000"/>
              </a:lnSpc>
            </a:pPr>
            <a:r>
              <a:rPr lang="en-US" altLang="en-US" smtClean="0">
                <a:latin typeface="Arial" panose="020B0604020202020204" pitchFamily="34" charset="0"/>
              </a:rPr>
              <a:t>Organised in a jurisdiction that will not impose tax on the Fund itself</a:t>
            </a:r>
          </a:p>
          <a:p>
            <a:pPr lvl="1">
              <a:lnSpc>
                <a:spcPct val="90000"/>
              </a:lnSpc>
            </a:pPr>
            <a:r>
              <a:rPr lang="en-US" altLang="en-US" smtClean="0">
                <a:latin typeface="Arial" panose="020B0604020202020204" pitchFamily="34" charset="0"/>
              </a:rPr>
              <a:t>Rationale is that tax will be paid by each Limited Partner in its home jurisdiction</a:t>
            </a:r>
          </a:p>
        </p:txBody>
      </p:sp>
      <p:sp>
        <p:nvSpPr>
          <p:cNvPr id="922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22F19C24-8DEF-40F4-8667-8FDAA84A9F6E}" type="slidenum">
              <a:rPr lang="en-US" altLang="en-US" sz="1000">
                <a:solidFill>
                  <a:srgbClr val="015A7D"/>
                </a:solidFill>
              </a:rPr>
              <a:pPr eaLnBrk="1" hangingPunct="1">
                <a:spcBef>
                  <a:spcPct val="0"/>
                </a:spcBef>
                <a:buClrTx/>
                <a:buSzTx/>
                <a:buFontTx/>
                <a:buNone/>
              </a:pPr>
              <a:t>10</a:t>
            </a:fld>
            <a:endParaRPr lang="en-US" altLang="en-US" sz="1000">
              <a:solidFill>
                <a:srgbClr val="015A7D"/>
              </a:solidFill>
            </a:endParaRPr>
          </a:p>
        </p:txBody>
      </p:sp>
    </p:spTree>
    <p:extLst>
      <p:ext uri="{BB962C8B-B14F-4D97-AF65-F5344CB8AC3E}">
        <p14:creationId xmlns:p14="http://schemas.microsoft.com/office/powerpoint/2010/main" val="3958256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idx="4294967295"/>
          </p:nvPr>
        </p:nvSpPr>
        <p:spPr>
          <a:xfrm>
            <a:off x="639763" y="457200"/>
            <a:ext cx="7772400" cy="838200"/>
          </a:xfrm>
        </p:spPr>
        <p:txBody>
          <a:bodyPr/>
          <a:lstStyle/>
          <a:p>
            <a:r>
              <a:rPr lang="en-US" altLang="en-US" smtClean="0">
                <a:latin typeface="Arial" panose="020B0604020202020204" pitchFamily="34" charset="0"/>
              </a:rPr>
              <a:t>The General Partner</a:t>
            </a:r>
          </a:p>
        </p:txBody>
      </p:sp>
      <p:sp>
        <p:nvSpPr>
          <p:cNvPr id="10243" name="Rectangle 5"/>
          <p:cNvSpPr>
            <a:spLocks noGrp="1" noChangeArrowheads="1"/>
          </p:cNvSpPr>
          <p:nvPr>
            <p:ph type="body" idx="4294967295"/>
          </p:nvPr>
        </p:nvSpPr>
        <p:spPr/>
        <p:txBody>
          <a:bodyPr/>
          <a:lstStyle/>
          <a:p>
            <a:pPr>
              <a:spcBef>
                <a:spcPct val="50000"/>
              </a:spcBef>
            </a:pPr>
            <a:r>
              <a:rPr lang="en-US" altLang="en-US" dirty="0" smtClean="0">
                <a:latin typeface="Arial" panose="020B0604020202020204" pitchFamily="34" charset="0"/>
              </a:rPr>
              <a:t>Ultimate management control over Fund </a:t>
            </a:r>
          </a:p>
          <a:p>
            <a:pPr lvl="1">
              <a:spcBef>
                <a:spcPct val="50000"/>
              </a:spcBef>
            </a:pPr>
            <a:r>
              <a:rPr lang="en-US" altLang="en-US" dirty="0" smtClean="0">
                <a:latin typeface="Arial" panose="020B0604020202020204" pitchFamily="34" charset="0"/>
              </a:rPr>
              <a:t>But may delegate to or appoint Manager</a:t>
            </a:r>
          </a:p>
          <a:p>
            <a:pPr>
              <a:spcBef>
                <a:spcPct val="50000"/>
              </a:spcBef>
            </a:pPr>
            <a:r>
              <a:rPr lang="en-US" altLang="en-US" dirty="0" smtClean="0">
                <a:latin typeface="Arial" panose="020B0604020202020204" pitchFamily="34" charset="0"/>
              </a:rPr>
              <a:t>Unlimited liability</a:t>
            </a:r>
          </a:p>
          <a:p>
            <a:pPr>
              <a:spcBef>
                <a:spcPct val="50000"/>
              </a:spcBef>
            </a:pPr>
            <a:r>
              <a:rPr lang="en-US" altLang="en-US" dirty="0" smtClean="0">
                <a:latin typeface="Arial" panose="020B0604020202020204" pitchFamily="34" charset="0"/>
              </a:rPr>
              <a:t>Single-purpose vehicle (separate GPs for Fund I, II, III,...)</a:t>
            </a:r>
          </a:p>
          <a:p>
            <a:pPr>
              <a:spcBef>
                <a:spcPct val="50000"/>
              </a:spcBef>
            </a:pPr>
            <a:r>
              <a:rPr lang="en-US" altLang="en-US" dirty="0" smtClean="0">
                <a:latin typeface="Arial" panose="020B0604020202020204" pitchFamily="34" charset="0"/>
              </a:rPr>
              <a:t>Generally structured as an LP or limited company</a:t>
            </a:r>
          </a:p>
          <a:p>
            <a:pPr>
              <a:spcBef>
                <a:spcPct val="50000"/>
              </a:spcBef>
            </a:pPr>
            <a:r>
              <a:rPr lang="en-GB" altLang="en-US" dirty="0" smtClean="0">
                <a:latin typeface="Arial" panose="020B0604020202020204" pitchFamily="34" charset="0"/>
              </a:rPr>
              <a:t>Fund makes investments, but essentially a passive vehicle</a:t>
            </a:r>
          </a:p>
          <a:p>
            <a:pPr lvl="1">
              <a:spcBef>
                <a:spcPct val="50000"/>
              </a:spcBef>
            </a:pPr>
            <a:r>
              <a:rPr lang="en-GB" altLang="en-US" dirty="0" smtClean="0">
                <a:latin typeface="Arial" panose="020B0604020202020204" pitchFamily="34" charset="0"/>
              </a:rPr>
              <a:t>Operates through its General Partner or Manager</a:t>
            </a:r>
            <a:endParaRPr lang="en-US" altLang="en-US" dirty="0" smtClean="0">
              <a:latin typeface="Arial" panose="020B0604020202020204" pitchFamily="34" charset="0"/>
            </a:endParaRPr>
          </a:p>
          <a:p>
            <a:pPr>
              <a:spcBef>
                <a:spcPct val="50000"/>
              </a:spcBef>
            </a:pPr>
            <a:endParaRPr lang="en-US" altLang="en-US" dirty="0" smtClean="0">
              <a:latin typeface="Arial" panose="020B0604020202020204" pitchFamily="34" charset="0"/>
            </a:endParaRPr>
          </a:p>
          <a:p>
            <a:pPr>
              <a:spcBef>
                <a:spcPct val="50000"/>
              </a:spcBef>
            </a:pPr>
            <a:endParaRPr lang="en-US" altLang="en-US" dirty="0" smtClean="0">
              <a:latin typeface="Arial" panose="020B0604020202020204" pitchFamily="34" charset="0"/>
            </a:endParaRPr>
          </a:p>
        </p:txBody>
      </p:sp>
      <p:sp>
        <p:nvSpPr>
          <p:cNvPr id="1024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BE27F19D-7C6E-4ADB-A2FF-CE0A533B01F4}" type="slidenum">
              <a:rPr lang="en-US" altLang="en-US" sz="1000">
                <a:solidFill>
                  <a:srgbClr val="015A7D"/>
                </a:solidFill>
              </a:rPr>
              <a:pPr eaLnBrk="1" hangingPunct="1">
                <a:spcBef>
                  <a:spcPct val="0"/>
                </a:spcBef>
                <a:buClrTx/>
                <a:buSzTx/>
                <a:buFontTx/>
                <a:buNone/>
              </a:pPr>
              <a:t>11</a:t>
            </a:fld>
            <a:endParaRPr lang="en-US" altLang="en-US" sz="1000">
              <a:solidFill>
                <a:srgbClr val="015A7D"/>
              </a:solidFill>
            </a:endParaRPr>
          </a:p>
        </p:txBody>
      </p:sp>
    </p:spTree>
    <p:extLst>
      <p:ext uri="{BB962C8B-B14F-4D97-AF65-F5344CB8AC3E}">
        <p14:creationId xmlns:p14="http://schemas.microsoft.com/office/powerpoint/2010/main" val="1948964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r>
              <a:rPr lang="en-US" altLang="en-US" smtClean="0">
                <a:latin typeface="Arial" panose="020B0604020202020204" pitchFamily="34" charset="0"/>
              </a:rPr>
              <a:t>The Manager/Adviser	</a:t>
            </a:r>
          </a:p>
        </p:txBody>
      </p:sp>
      <p:sp>
        <p:nvSpPr>
          <p:cNvPr id="11267" name="Rectangle 3"/>
          <p:cNvSpPr>
            <a:spLocks noGrp="1" noChangeArrowheads="1"/>
          </p:cNvSpPr>
          <p:nvPr>
            <p:ph type="body" idx="4294967295"/>
          </p:nvPr>
        </p:nvSpPr>
        <p:spPr/>
        <p:txBody>
          <a:bodyPr/>
          <a:lstStyle/>
          <a:p>
            <a:pPr>
              <a:spcBef>
                <a:spcPct val="50000"/>
              </a:spcBef>
            </a:pPr>
            <a:r>
              <a:rPr lang="en-US" altLang="en-US" smtClean="0">
                <a:latin typeface="Arial" panose="020B0604020202020204" pitchFamily="34" charset="0"/>
              </a:rPr>
              <a:t>The real “business” of the Fund sponsor</a:t>
            </a:r>
          </a:p>
          <a:p>
            <a:pPr lvl="1">
              <a:spcBef>
                <a:spcPct val="50000"/>
              </a:spcBef>
            </a:pPr>
            <a:r>
              <a:rPr lang="en-US" altLang="en-US" smtClean="0">
                <a:latin typeface="Arial" panose="020B0604020202020204" pitchFamily="34" charset="0"/>
              </a:rPr>
              <a:t>Employees, real estate, corporate goodwill are here</a:t>
            </a:r>
          </a:p>
          <a:p>
            <a:pPr lvl="1">
              <a:spcBef>
                <a:spcPct val="50000"/>
              </a:spcBef>
            </a:pPr>
            <a:r>
              <a:rPr lang="en-US" altLang="en-US" smtClean="0">
                <a:latin typeface="Arial" panose="020B0604020202020204" pitchFamily="34" charset="0"/>
              </a:rPr>
              <a:t>Finds, negotiates, oversees investments</a:t>
            </a:r>
          </a:p>
          <a:p>
            <a:pPr lvl="1">
              <a:spcBef>
                <a:spcPct val="50000"/>
              </a:spcBef>
            </a:pPr>
            <a:r>
              <a:rPr lang="en-US" altLang="en-US" smtClean="0">
                <a:latin typeface="Arial" panose="020B0604020202020204" pitchFamily="34" charset="0"/>
              </a:rPr>
              <a:t>Receives a management or advisory fee</a:t>
            </a:r>
          </a:p>
          <a:p>
            <a:pPr>
              <a:spcBef>
                <a:spcPct val="50000"/>
              </a:spcBef>
            </a:pPr>
            <a:r>
              <a:rPr lang="en-US" altLang="en-US" smtClean="0">
                <a:latin typeface="Arial" panose="020B0604020202020204" pitchFamily="34" charset="0"/>
              </a:rPr>
              <a:t>Can manage or advise more than one fund</a:t>
            </a:r>
          </a:p>
          <a:p>
            <a:pPr>
              <a:spcBef>
                <a:spcPct val="50000"/>
              </a:spcBef>
            </a:pPr>
            <a:r>
              <a:rPr lang="en-US" altLang="en-US" smtClean="0">
                <a:latin typeface="Arial" panose="020B0604020202020204" pitchFamily="34" charset="0"/>
              </a:rPr>
              <a:t>Generally structured as a limited company or a limited liability partnership</a:t>
            </a:r>
          </a:p>
        </p:txBody>
      </p:sp>
      <p:sp>
        <p:nvSpPr>
          <p:cNvPr id="1126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B6DE4E3C-86EC-49D8-AD95-3C0BA790138F}" type="slidenum">
              <a:rPr lang="en-US" altLang="en-US" sz="1000">
                <a:solidFill>
                  <a:srgbClr val="015A7D"/>
                </a:solidFill>
              </a:rPr>
              <a:pPr eaLnBrk="1" hangingPunct="1">
                <a:spcBef>
                  <a:spcPct val="0"/>
                </a:spcBef>
                <a:buClrTx/>
                <a:buSzTx/>
                <a:buFontTx/>
                <a:buNone/>
              </a:pPr>
              <a:t>12</a:t>
            </a:fld>
            <a:endParaRPr lang="en-US" altLang="en-US" sz="1000">
              <a:solidFill>
                <a:srgbClr val="015A7D"/>
              </a:solidFill>
            </a:endParaRPr>
          </a:p>
        </p:txBody>
      </p:sp>
    </p:spTree>
    <p:extLst>
      <p:ext uri="{BB962C8B-B14F-4D97-AF65-F5344CB8AC3E}">
        <p14:creationId xmlns:p14="http://schemas.microsoft.com/office/powerpoint/2010/main" val="4128797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idx="4294967295"/>
          </p:nvPr>
        </p:nvSpPr>
        <p:spPr>
          <a:xfrm>
            <a:off x="668338" y="476250"/>
            <a:ext cx="7772400" cy="838200"/>
          </a:xfrm>
        </p:spPr>
        <p:txBody>
          <a:bodyPr/>
          <a:lstStyle/>
          <a:p>
            <a:r>
              <a:rPr lang="en-US" altLang="en-US" smtClean="0">
                <a:latin typeface="Arial" panose="020B0604020202020204" pitchFamily="34" charset="0"/>
              </a:rPr>
              <a:t>Who are the Investors?</a:t>
            </a:r>
          </a:p>
        </p:txBody>
      </p:sp>
      <p:sp>
        <p:nvSpPr>
          <p:cNvPr id="12291" name="Rectangle 5"/>
          <p:cNvSpPr>
            <a:spLocks noGrp="1" noChangeArrowheads="1"/>
          </p:cNvSpPr>
          <p:nvPr>
            <p:ph type="body" idx="4294967295"/>
          </p:nvPr>
        </p:nvSpPr>
        <p:spPr/>
        <p:txBody>
          <a:bodyPr/>
          <a:lstStyle/>
          <a:p>
            <a:pPr>
              <a:spcBef>
                <a:spcPct val="50000"/>
              </a:spcBef>
            </a:pPr>
            <a:r>
              <a:rPr lang="en-US" altLang="en-US" smtClean="0">
                <a:latin typeface="Arial" panose="020B0604020202020204" pitchFamily="34" charset="0"/>
              </a:rPr>
              <a:t>Pension plans (tax exempt, public and private/ERISA)</a:t>
            </a:r>
          </a:p>
          <a:p>
            <a:pPr>
              <a:spcBef>
                <a:spcPct val="50000"/>
              </a:spcBef>
            </a:pPr>
            <a:r>
              <a:rPr lang="en-US" altLang="en-US" smtClean="0">
                <a:latin typeface="Arial" panose="020B0604020202020204" pitchFamily="34" charset="0"/>
              </a:rPr>
              <a:t>Endowments and private foundations (tax exempt)</a:t>
            </a:r>
          </a:p>
          <a:p>
            <a:pPr>
              <a:spcBef>
                <a:spcPct val="50000"/>
              </a:spcBef>
            </a:pPr>
            <a:r>
              <a:rPr lang="en-US" altLang="en-US" smtClean="0">
                <a:latin typeface="Arial" panose="020B0604020202020204" pitchFamily="34" charset="0"/>
              </a:rPr>
              <a:t>Life insurance companies (taxable)</a:t>
            </a:r>
          </a:p>
          <a:p>
            <a:pPr>
              <a:spcBef>
                <a:spcPct val="50000"/>
              </a:spcBef>
            </a:pPr>
            <a:r>
              <a:rPr lang="en-US" altLang="en-US" smtClean="0">
                <a:latin typeface="Arial" panose="020B0604020202020204" pitchFamily="34" charset="0"/>
              </a:rPr>
              <a:t>Banks and financial institutions (taxable)</a:t>
            </a:r>
          </a:p>
          <a:p>
            <a:pPr>
              <a:spcBef>
                <a:spcPct val="50000"/>
              </a:spcBef>
            </a:pPr>
            <a:r>
              <a:rPr lang="en-US" altLang="en-US" smtClean="0">
                <a:latin typeface="Arial" panose="020B0604020202020204" pitchFamily="34" charset="0"/>
              </a:rPr>
              <a:t>Funds of funds (mixed taxable/tax exempt)</a:t>
            </a:r>
          </a:p>
          <a:p>
            <a:pPr>
              <a:spcBef>
                <a:spcPct val="50000"/>
              </a:spcBef>
            </a:pPr>
            <a:r>
              <a:rPr lang="en-US" altLang="en-US" smtClean="0">
                <a:latin typeface="Arial" panose="020B0604020202020204" pitchFamily="34" charset="0"/>
              </a:rPr>
              <a:t>DFIs (tax exempt)</a:t>
            </a:r>
          </a:p>
          <a:p>
            <a:pPr>
              <a:spcBef>
                <a:spcPct val="50000"/>
              </a:spcBef>
            </a:pPr>
            <a:r>
              <a:rPr lang="en-US" altLang="en-US" smtClean="0">
                <a:latin typeface="Arial" panose="020B0604020202020204" pitchFamily="34" charset="0"/>
              </a:rPr>
              <a:t>SWFs (tax exempt)</a:t>
            </a:r>
          </a:p>
          <a:p>
            <a:pPr>
              <a:spcBef>
                <a:spcPct val="50000"/>
              </a:spcBef>
            </a:pPr>
            <a:r>
              <a:rPr lang="en-US" altLang="en-US" smtClean="0">
                <a:latin typeface="Arial" panose="020B0604020202020204" pitchFamily="34" charset="0"/>
              </a:rPr>
              <a:t>Individuals and family trusts (taxable)</a:t>
            </a:r>
          </a:p>
        </p:txBody>
      </p:sp>
      <p:sp>
        <p:nvSpPr>
          <p:cNvPr id="1229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A10D4BFD-3739-46C0-86C8-EB3745A3A384}" type="slidenum">
              <a:rPr lang="en-US" altLang="en-US" sz="1000">
                <a:solidFill>
                  <a:srgbClr val="015A7D"/>
                </a:solidFill>
              </a:rPr>
              <a:pPr eaLnBrk="1" hangingPunct="1">
                <a:spcBef>
                  <a:spcPct val="0"/>
                </a:spcBef>
                <a:buClrTx/>
                <a:buSzTx/>
                <a:buFontTx/>
                <a:buNone/>
              </a:pPr>
              <a:t>13</a:t>
            </a:fld>
            <a:endParaRPr lang="en-US" altLang="en-US" sz="1000">
              <a:solidFill>
                <a:srgbClr val="015A7D"/>
              </a:solidFill>
            </a:endParaRPr>
          </a:p>
        </p:txBody>
      </p:sp>
    </p:spTree>
    <p:extLst>
      <p:ext uri="{BB962C8B-B14F-4D97-AF65-F5344CB8AC3E}">
        <p14:creationId xmlns:p14="http://schemas.microsoft.com/office/powerpoint/2010/main" val="2758018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sz="quarter"/>
          </p:nvPr>
        </p:nvSpPr>
        <p:spPr>
          <a:xfrm>
            <a:off x="715963" y="120650"/>
            <a:ext cx="8001000" cy="1143000"/>
          </a:xfrm>
        </p:spPr>
        <p:txBody>
          <a:bodyPr/>
          <a:lstStyle/>
          <a:p>
            <a:r>
              <a:rPr lang="en-US" altLang="en-US" sz="3200" smtClean="0">
                <a:latin typeface="Arial" panose="020B0604020202020204" pitchFamily="34" charset="0"/>
              </a:rPr>
              <a:t>AIFMD</a:t>
            </a:r>
          </a:p>
        </p:txBody>
      </p:sp>
      <p:sp>
        <p:nvSpPr>
          <p:cNvPr id="13315" name="Subtitle 2"/>
          <p:cNvSpPr>
            <a:spLocks noGrp="1"/>
          </p:cNvSpPr>
          <p:nvPr>
            <p:ph type="subTitle" sz="quarter" idx="1"/>
          </p:nvPr>
        </p:nvSpPr>
        <p:spPr>
          <a:xfrm>
            <a:off x="514350" y="1536700"/>
            <a:ext cx="8001000" cy="4049713"/>
          </a:xfrm>
        </p:spPr>
        <p:txBody>
          <a:bodyPr/>
          <a:lstStyle/>
          <a:p>
            <a:pPr marL="342900" indent="-342900">
              <a:buFontTx/>
              <a:buChar char="•"/>
            </a:pPr>
            <a:r>
              <a:rPr lang="en-US" altLang="en-US" dirty="0" smtClean="0">
                <a:latin typeface="Arial" panose="020B0604020202020204" pitchFamily="34" charset="0"/>
              </a:rPr>
              <a:t>Affects the management and marketing of alternative investment funds (“AIFs”) by managers of AIFs (“AIFMs”)</a:t>
            </a:r>
          </a:p>
          <a:p>
            <a:pPr marL="342900" indent="-342900">
              <a:buFontTx/>
              <a:buChar char="•"/>
            </a:pPr>
            <a:r>
              <a:rPr lang="en-GB" altLang="en-US" dirty="0" smtClean="0">
                <a:latin typeface="Arial" panose="020B0604020202020204" pitchFamily="34" charset="0"/>
              </a:rPr>
              <a:t>‘Marketing’: a direct or indirect offering or placement at the initiative of the AIFM or on behalf of the AIFM of units or shares in an AIF it manages to or with investors domiciled or with a registered office in the EU</a:t>
            </a:r>
          </a:p>
          <a:p>
            <a:pPr marL="342900" indent="-342900">
              <a:buFontTx/>
              <a:buChar char="•"/>
            </a:pPr>
            <a:r>
              <a:rPr lang="en-US" altLang="en-US" dirty="0" smtClean="0">
                <a:latin typeface="Arial" panose="020B0604020202020204" pitchFamily="34" charset="0"/>
              </a:rPr>
              <a:t>Part of a raft of increased regulation in the private fund space worldwide</a:t>
            </a:r>
          </a:p>
          <a:p>
            <a:pPr marL="342900" indent="-342900">
              <a:buFontTx/>
              <a:buChar char="•"/>
            </a:pPr>
            <a:r>
              <a:rPr lang="en-US" altLang="en-US" dirty="0" smtClean="0">
                <a:latin typeface="Arial" panose="020B0604020202020204" pitchFamily="34" charset="0"/>
              </a:rPr>
              <a:t>More onerous obligations to satisfy to market funds in the EEA</a:t>
            </a:r>
          </a:p>
        </p:txBody>
      </p:sp>
      <p:sp>
        <p:nvSpPr>
          <p:cNvPr id="1331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F826F0F6-B7FD-4901-99F6-109752A6396C}" type="slidenum">
              <a:rPr lang="en-US" altLang="en-US" sz="1000">
                <a:solidFill>
                  <a:srgbClr val="015A7D"/>
                </a:solidFill>
              </a:rPr>
              <a:pPr eaLnBrk="1" hangingPunct="1">
                <a:spcBef>
                  <a:spcPct val="0"/>
                </a:spcBef>
                <a:buClrTx/>
                <a:buSzTx/>
                <a:buFontTx/>
                <a:buNone/>
              </a:pPr>
              <a:t>14</a:t>
            </a:fld>
            <a:endParaRPr lang="en-US" altLang="en-US" sz="1000">
              <a:solidFill>
                <a:srgbClr val="015A7D"/>
              </a:solidFill>
            </a:endParaRPr>
          </a:p>
        </p:txBody>
      </p:sp>
    </p:spTree>
    <p:extLst>
      <p:ext uri="{BB962C8B-B14F-4D97-AF65-F5344CB8AC3E}">
        <p14:creationId xmlns:p14="http://schemas.microsoft.com/office/powerpoint/2010/main" val="908668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sz="quarter"/>
          </p:nvPr>
        </p:nvSpPr>
        <p:spPr>
          <a:xfrm>
            <a:off x="623888" y="246063"/>
            <a:ext cx="8001000" cy="1143000"/>
          </a:xfrm>
        </p:spPr>
        <p:txBody>
          <a:bodyPr/>
          <a:lstStyle/>
          <a:p>
            <a:r>
              <a:rPr lang="en-US" altLang="en-US" sz="3200" dirty="0" smtClean="0">
                <a:latin typeface="Arial" panose="020B0604020202020204" pitchFamily="34" charset="0"/>
              </a:rPr>
              <a:t>Significant AIFMD Dates</a:t>
            </a:r>
          </a:p>
        </p:txBody>
      </p:sp>
      <p:sp>
        <p:nvSpPr>
          <p:cNvPr id="8" name="Rectangle 3"/>
          <p:cNvSpPr txBox="1">
            <a:spLocks noChangeArrowheads="1"/>
          </p:cNvSpPr>
          <p:nvPr/>
        </p:nvSpPr>
        <p:spPr bwMode="auto">
          <a:xfrm>
            <a:off x="635000" y="1535113"/>
            <a:ext cx="7772400"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0" indent="0" algn="l" rtl="0" eaLnBrk="0" fontAlgn="base" hangingPunct="0">
              <a:spcBef>
                <a:spcPct val="20000"/>
              </a:spcBef>
              <a:spcAft>
                <a:spcPct val="0"/>
              </a:spcAft>
              <a:buClr>
                <a:schemeClr val="tx2"/>
              </a:buClr>
              <a:buSzPct val="125000"/>
              <a:buFontTx/>
              <a:buNone/>
              <a:defRPr sz="2200">
                <a:solidFill>
                  <a:schemeClr val="tx1"/>
                </a:solidFill>
                <a:latin typeface="Arial" charset="0"/>
                <a:ea typeface="+mn-ea"/>
                <a:cs typeface="+mn-cs"/>
              </a:defRPr>
            </a:lvl1pPr>
            <a:lvl2pPr marL="746125" indent="-288925" algn="l" rtl="0" eaLnBrk="0" fontAlgn="base" hangingPunct="0">
              <a:spcBef>
                <a:spcPct val="20000"/>
              </a:spcBef>
              <a:spcAft>
                <a:spcPct val="0"/>
              </a:spcAft>
              <a:buClr>
                <a:schemeClr val="tx2"/>
              </a:buClr>
              <a:buChar char="–"/>
              <a:defRPr sz="2200">
                <a:solidFill>
                  <a:schemeClr val="tx1"/>
                </a:solidFill>
                <a:latin typeface="Arial" charset="0"/>
              </a:defRPr>
            </a:lvl2pPr>
            <a:lvl3pPr marL="1196975" indent="-282575" algn="l" rtl="0" eaLnBrk="0" fontAlgn="base" hangingPunct="0">
              <a:spcBef>
                <a:spcPct val="20000"/>
              </a:spcBef>
              <a:spcAft>
                <a:spcPct val="0"/>
              </a:spcAft>
              <a:buClr>
                <a:schemeClr val="tx2"/>
              </a:buClr>
              <a:buChar char="–"/>
              <a:defRPr sz="2200">
                <a:solidFill>
                  <a:schemeClr val="tx1"/>
                </a:solidFill>
                <a:latin typeface="Arial" charset="0"/>
              </a:defRPr>
            </a:lvl3pPr>
            <a:lvl4pPr marL="1660525" indent="-288925" algn="l" rtl="0" eaLnBrk="0" fontAlgn="base" hangingPunct="0">
              <a:spcBef>
                <a:spcPct val="20000"/>
              </a:spcBef>
              <a:spcAft>
                <a:spcPct val="0"/>
              </a:spcAft>
              <a:buClr>
                <a:schemeClr val="tx2"/>
              </a:buClr>
              <a:buChar char="–"/>
              <a:defRPr sz="2200">
                <a:solidFill>
                  <a:schemeClr val="tx1"/>
                </a:solidFill>
                <a:latin typeface="Arial" charset="0"/>
              </a:defRPr>
            </a:lvl4pPr>
            <a:lvl5pPr marL="2111375" indent="-282575" algn="l" rtl="0" eaLnBrk="0" fontAlgn="base" hangingPunct="0">
              <a:spcBef>
                <a:spcPct val="20000"/>
              </a:spcBef>
              <a:spcAft>
                <a:spcPct val="0"/>
              </a:spcAft>
              <a:buClr>
                <a:schemeClr val="tx2"/>
              </a:buClr>
              <a:buChar char="–"/>
              <a:defRPr sz="2200">
                <a:solidFill>
                  <a:schemeClr val="tx1"/>
                </a:solidFill>
                <a:latin typeface="Arial" charset="0"/>
              </a:defRPr>
            </a:lvl5pPr>
            <a:lvl6pPr marL="2568575" indent="-282575" algn="l" rtl="0" fontAlgn="base">
              <a:spcBef>
                <a:spcPct val="20000"/>
              </a:spcBef>
              <a:spcAft>
                <a:spcPct val="0"/>
              </a:spcAft>
              <a:buClr>
                <a:schemeClr val="tx2"/>
              </a:buClr>
              <a:buChar char="–"/>
              <a:defRPr sz="2200">
                <a:solidFill>
                  <a:schemeClr val="tx1"/>
                </a:solidFill>
                <a:latin typeface="+mn-lt"/>
              </a:defRPr>
            </a:lvl6pPr>
            <a:lvl7pPr marL="3025775" indent="-282575" algn="l" rtl="0" fontAlgn="base">
              <a:spcBef>
                <a:spcPct val="20000"/>
              </a:spcBef>
              <a:spcAft>
                <a:spcPct val="0"/>
              </a:spcAft>
              <a:buClr>
                <a:schemeClr val="tx2"/>
              </a:buClr>
              <a:buChar char="–"/>
              <a:defRPr sz="2200">
                <a:solidFill>
                  <a:schemeClr val="tx1"/>
                </a:solidFill>
                <a:latin typeface="+mn-lt"/>
              </a:defRPr>
            </a:lvl7pPr>
            <a:lvl8pPr marL="3482975" indent="-282575" algn="l" rtl="0" fontAlgn="base">
              <a:spcBef>
                <a:spcPct val="20000"/>
              </a:spcBef>
              <a:spcAft>
                <a:spcPct val="0"/>
              </a:spcAft>
              <a:buClr>
                <a:schemeClr val="tx2"/>
              </a:buClr>
              <a:buChar char="–"/>
              <a:defRPr sz="2200">
                <a:solidFill>
                  <a:schemeClr val="tx1"/>
                </a:solidFill>
                <a:latin typeface="+mn-lt"/>
              </a:defRPr>
            </a:lvl8pPr>
            <a:lvl9pPr marL="3940175" indent="-282575" algn="l" rtl="0" fontAlgn="base">
              <a:spcBef>
                <a:spcPct val="20000"/>
              </a:spcBef>
              <a:spcAft>
                <a:spcPct val="0"/>
              </a:spcAft>
              <a:buClr>
                <a:schemeClr val="tx2"/>
              </a:buClr>
              <a:buChar char="–"/>
              <a:defRPr sz="2200">
                <a:solidFill>
                  <a:schemeClr val="tx1"/>
                </a:solidFill>
                <a:latin typeface="+mn-lt"/>
              </a:defRPr>
            </a:lvl9pPr>
          </a:lstStyle>
          <a:p>
            <a:pPr defTabSz="914400" eaLnBrk="1" hangingPunct="1">
              <a:lnSpc>
                <a:spcPct val="90000"/>
              </a:lnSpc>
              <a:buClr>
                <a:srgbClr val="015A7D"/>
              </a:buClr>
              <a:defRPr/>
            </a:pPr>
            <a:r>
              <a:rPr lang="en-GB" u="sng" kern="0" dirty="0" smtClean="0">
                <a:solidFill>
                  <a:srgbClr val="015A7D"/>
                </a:solidFill>
              </a:rPr>
              <a:t>By July 22, 2013 (Phase 1)</a:t>
            </a:r>
            <a:r>
              <a:rPr lang="en-GB" kern="0" dirty="0" smtClean="0">
                <a:solidFill>
                  <a:srgbClr val="015A7D"/>
                </a:solidFill>
              </a:rPr>
              <a:t>:</a:t>
            </a:r>
          </a:p>
          <a:p>
            <a:pPr marL="342900" indent="-342900" defTabSz="914400" eaLnBrk="1" hangingPunct="1">
              <a:lnSpc>
                <a:spcPct val="90000"/>
              </a:lnSpc>
              <a:buClr>
                <a:srgbClr val="015A7D"/>
              </a:buClr>
              <a:buFont typeface="Arial" panose="020B0604020202020204" pitchFamily="34" charset="0"/>
              <a:buChar char="•"/>
              <a:defRPr/>
            </a:pPr>
            <a:r>
              <a:rPr lang="en-GB" kern="0" dirty="0" smtClean="0">
                <a:solidFill>
                  <a:srgbClr val="015A7D"/>
                </a:solidFill>
              </a:rPr>
              <a:t>This was the deadline for EEA Member States to give effect to the AIFMD through national legislation.  This was the earliest date on which an EEA AIFM that requires authorization under the AIFMD could apply for authorization.	</a:t>
            </a:r>
          </a:p>
          <a:p>
            <a:pPr marL="342900" indent="-342900" defTabSz="914400" eaLnBrk="1" hangingPunct="1">
              <a:lnSpc>
                <a:spcPct val="90000"/>
              </a:lnSpc>
              <a:buClr>
                <a:srgbClr val="015A7D"/>
              </a:buClr>
              <a:buFont typeface="Arial" panose="020B0604020202020204" pitchFamily="34" charset="0"/>
              <a:buChar char="•"/>
              <a:defRPr/>
            </a:pPr>
            <a:r>
              <a:rPr lang="en-GB" kern="0" dirty="0" smtClean="0">
                <a:solidFill>
                  <a:srgbClr val="015A7D"/>
                </a:solidFill>
              </a:rPr>
              <a:t>Note that generally EEA AIFMs that become authorized will be able to market one or more EEA AIFs to professional investors across the EEA without relying on the national private placement regimes under the AIFMD “marketing passport.”</a:t>
            </a:r>
            <a:endParaRPr lang="en-US" kern="0" dirty="0" smtClean="0">
              <a:solidFill>
                <a:srgbClr val="015A7D"/>
              </a:solidFill>
            </a:endParaRPr>
          </a:p>
        </p:txBody>
      </p:sp>
      <p:sp>
        <p:nvSpPr>
          <p:cNvPr id="1434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F1F75A41-E840-46FC-BA19-5BE55341EBD0}" type="slidenum">
              <a:rPr lang="en-US" altLang="en-US" sz="1000">
                <a:solidFill>
                  <a:srgbClr val="015A7D"/>
                </a:solidFill>
              </a:rPr>
              <a:pPr eaLnBrk="1" hangingPunct="1">
                <a:spcBef>
                  <a:spcPct val="0"/>
                </a:spcBef>
                <a:buClrTx/>
                <a:buSzTx/>
                <a:buFontTx/>
                <a:buNone/>
              </a:pPr>
              <a:t>15</a:t>
            </a:fld>
            <a:endParaRPr lang="en-US" altLang="en-US" sz="1000">
              <a:solidFill>
                <a:srgbClr val="015A7D"/>
              </a:solidFill>
            </a:endParaRPr>
          </a:p>
        </p:txBody>
      </p:sp>
    </p:spTree>
    <p:extLst>
      <p:ext uri="{BB962C8B-B14F-4D97-AF65-F5344CB8AC3E}">
        <p14:creationId xmlns:p14="http://schemas.microsoft.com/office/powerpoint/2010/main" val="3375827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sz="quarter"/>
          </p:nvPr>
        </p:nvSpPr>
        <p:spPr>
          <a:xfrm>
            <a:off x="623888" y="246063"/>
            <a:ext cx="8001000" cy="1143000"/>
          </a:xfrm>
        </p:spPr>
        <p:txBody>
          <a:bodyPr/>
          <a:lstStyle/>
          <a:p>
            <a:r>
              <a:rPr lang="en-US" altLang="en-US" sz="3200" dirty="0" smtClean="0">
                <a:latin typeface="Arial" panose="020B0604020202020204" pitchFamily="34" charset="0"/>
              </a:rPr>
              <a:t>Significant AIFMD Dates (cont’d)</a:t>
            </a:r>
          </a:p>
        </p:txBody>
      </p:sp>
      <p:sp>
        <p:nvSpPr>
          <p:cNvPr id="8" name="Rectangle 3"/>
          <p:cNvSpPr txBox="1">
            <a:spLocks noChangeArrowheads="1"/>
          </p:cNvSpPr>
          <p:nvPr/>
        </p:nvSpPr>
        <p:spPr bwMode="auto">
          <a:xfrm>
            <a:off x="635000" y="1389063"/>
            <a:ext cx="7772400"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0" indent="0" algn="l" rtl="0" eaLnBrk="0" fontAlgn="base" hangingPunct="0">
              <a:spcBef>
                <a:spcPct val="20000"/>
              </a:spcBef>
              <a:spcAft>
                <a:spcPct val="0"/>
              </a:spcAft>
              <a:buClr>
                <a:schemeClr val="tx2"/>
              </a:buClr>
              <a:buSzPct val="125000"/>
              <a:buFontTx/>
              <a:buNone/>
              <a:defRPr sz="2200">
                <a:solidFill>
                  <a:schemeClr val="tx1"/>
                </a:solidFill>
                <a:latin typeface="Arial" charset="0"/>
                <a:ea typeface="+mn-ea"/>
                <a:cs typeface="+mn-cs"/>
              </a:defRPr>
            </a:lvl1pPr>
            <a:lvl2pPr marL="746125" indent="-288925" algn="l" rtl="0" eaLnBrk="0" fontAlgn="base" hangingPunct="0">
              <a:spcBef>
                <a:spcPct val="20000"/>
              </a:spcBef>
              <a:spcAft>
                <a:spcPct val="0"/>
              </a:spcAft>
              <a:buClr>
                <a:schemeClr val="tx2"/>
              </a:buClr>
              <a:buChar char="–"/>
              <a:defRPr sz="2200">
                <a:solidFill>
                  <a:schemeClr val="tx1"/>
                </a:solidFill>
                <a:latin typeface="Arial" charset="0"/>
              </a:defRPr>
            </a:lvl2pPr>
            <a:lvl3pPr marL="1196975" indent="-282575" algn="l" rtl="0" eaLnBrk="0" fontAlgn="base" hangingPunct="0">
              <a:spcBef>
                <a:spcPct val="20000"/>
              </a:spcBef>
              <a:spcAft>
                <a:spcPct val="0"/>
              </a:spcAft>
              <a:buClr>
                <a:schemeClr val="tx2"/>
              </a:buClr>
              <a:buChar char="–"/>
              <a:defRPr sz="2200">
                <a:solidFill>
                  <a:schemeClr val="tx1"/>
                </a:solidFill>
                <a:latin typeface="Arial" charset="0"/>
              </a:defRPr>
            </a:lvl3pPr>
            <a:lvl4pPr marL="1660525" indent="-288925" algn="l" rtl="0" eaLnBrk="0" fontAlgn="base" hangingPunct="0">
              <a:spcBef>
                <a:spcPct val="20000"/>
              </a:spcBef>
              <a:spcAft>
                <a:spcPct val="0"/>
              </a:spcAft>
              <a:buClr>
                <a:schemeClr val="tx2"/>
              </a:buClr>
              <a:buChar char="–"/>
              <a:defRPr sz="2200">
                <a:solidFill>
                  <a:schemeClr val="tx1"/>
                </a:solidFill>
                <a:latin typeface="Arial" charset="0"/>
              </a:defRPr>
            </a:lvl4pPr>
            <a:lvl5pPr marL="2111375" indent="-282575" algn="l" rtl="0" eaLnBrk="0" fontAlgn="base" hangingPunct="0">
              <a:spcBef>
                <a:spcPct val="20000"/>
              </a:spcBef>
              <a:spcAft>
                <a:spcPct val="0"/>
              </a:spcAft>
              <a:buClr>
                <a:schemeClr val="tx2"/>
              </a:buClr>
              <a:buChar char="–"/>
              <a:defRPr sz="2200">
                <a:solidFill>
                  <a:schemeClr val="tx1"/>
                </a:solidFill>
                <a:latin typeface="Arial" charset="0"/>
              </a:defRPr>
            </a:lvl5pPr>
            <a:lvl6pPr marL="2568575" indent="-282575" algn="l" rtl="0" fontAlgn="base">
              <a:spcBef>
                <a:spcPct val="20000"/>
              </a:spcBef>
              <a:spcAft>
                <a:spcPct val="0"/>
              </a:spcAft>
              <a:buClr>
                <a:schemeClr val="tx2"/>
              </a:buClr>
              <a:buChar char="–"/>
              <a:defRPr sz="2200">
                <a:solidFill>
                  <a:schemeClr val="tx1"/>
                </a:solidFill>
                <a:latin typeface="+mn-lt"/>
              </a:defRPr>
            </a:lvl6pPr>
            <a:lvl7pPr marL="3025775" indent="-282575" algn="l" rtl="0" fontAlgn="base">
              <a:spcBef>
                <a:spcPct val="20000"/>
              </a:spcBef>
              <a:spcAft>
                <a:spcPct val="0"/>
              </a:spcAft>
              <a:buClr>
                <a:schemeClr val="tx2"/>
              </a:buClr>
              <a:buChar char="–"/>
              <a:defRPr sz="2200">
                <a:solidFill>
                  <a:schemeClr val="tx1"/>
                </a:solidFill>
                <a:latin typeface="+mn-lt"/>
              </a:defRPr>
            </a:lvl7pPr>
            <a:lvl8pPr marL="3482975" indent="-282575" algn="l" rtl="0" fontAlgn="base">
              <a:spcBef>
                <a:spcPct val="20000"/>
              </a:spcBef>
              <a:spcAft>
                <a:spcPct val="0"/>
              </a:spcAft>
              <a:buClr>
                <a:schemeClr val="tx2"/>
              </a:buClr>
              <a:buChar char="–"/>
              <a:defRPr sz="2200">
                <a:solidFill>
                  <a:schemeClr val="tx1"/>
                </a:solidFill>
                <a:latin typeface="+mn-lt"/>
              </a:defRPr>
            </a:lvl8pPr>
            <a:lvl9pPr marL="3940175" indent="-282575" algn="l" rtl="0" fontAlgn="base">
              <a:spcBef>
                <a:spcPct val="20000"/>
              </a:spcBef>
              <a:spcAft>
                <a:spcPct val="0"/>
              </a:spcAft>
              <a:buClr>
                <a:schemeClr val="tx2"/>
              </a:buClr>
              <a:buChar char="–"/>
              <a:defRPr sz="2200">
                <a:solidFill>
                  <a:schemeClr val="tx1"/>
                </a:solidFill>
                <a:latin typeface="+mn-lt"/>
              </a:defRPr>
            </a:lvl9pPr>
          </a:lstStyle>
          <a:p>
            <a:pPr defTabSz="914400" eaLnBrk="1" hangingPunct="1">
              <a:lnSpc>
                <a:spcPct val="90000"/>
              </a:lnSpc>
              <a:buClr>
                <a:srgbClr val="015A7D"/>
              </a:buClr>
              <a:defRPr/>
            </a:pPr>
            <a:r>
              <a:rPr lang="en-GB" u="sng" kern="0" dirty="0" smtClean="0">
                <a:solidFill>
                  <a:srgbClr val="015A7D"/>
                </a:solidFill>
              </a:rPr>
              <a:t>No earlier than 2015 (Phase 2)</a:t>
            </a:r>
            <a:r>
              <a:rPr lang="en-GB" kern="0" dirty="0" smtClean="0">
                <a:solidFill>
                  <a:srgbClr val="015A7D"/>
                </a:solidFill>
              </a:rPr>
              <a:t>:</a:t>
            </a:r>
          </a:p>
          <a:p>
            <a:pPr marL="342900" indent="-342900" defTabSz="914400" eaLnBrk="1" hangingPunct="1">
              <a:lnSpc>
                <a:spcPct val="90000"/>
              </a:lnSpc>
              <a:buClr>
                <a:srgbClr val="015A7D"/>
              </a:buClr>
              <a:buFont typeface="Arial" panose="020B0604020202020204" pitchFamily="34" charset="0"/>
              <a:buChar char="•"/>
              <a:defRPr/>
            </a:pPr>
            <a:r>
              <a:rPr lang="en-GB" kern="0" dirty="0" smtClean="0">
                <a:solidFill>
                  <a:srgbClr val="015A7D"/>
                </a:solidFill>
              </a:rPr>
              <a:t>Subject to appropriate advice from the European Securities and Markets Authority (“ESMA”), the AIFMD will be extended to require authorization of:</a:t>
            </a:r>
          </a:p>
          <a:p>
            <a:pPr marL="1089025" lvl="1" indent="-342900" defTabSz="914400" eaLnBrk="1" hangingPunct="1">
              <a:lnSpc>
                <a:spcPct val="90000"/>
              </a:lnSpc>
              <a:buClr>
                <a:srgbClr val="015A7D"/>
              </a:buClr>
              <a:buFont typeface="Arial" panose="020B0604020202020204" pitchFamily="34" charset="0"/>
              <a:buChar char="•"/>
              <a:defRPr/>
            </a:pPr>
            <a:r>
              <a:rPr lang="en-GB" kern="0" dirty="0" smtClean="0">
                <a:solidFill>
                  <a:srgbClr val="015A7D"/>
                </a:solidFill>
              </a:rPr>
              <a:t>Non-EEA AIFMs that manage one or more EEA AIFs;</a:t>
            </a:r>
          </a:p>
          <a:p>
            <a:pPr marL="1089025" lvl="1" indent="-342900" defTabSz="914400" eaLnBrk="1" hangingPunct="1">
              <a:lnSpc>
                <a:spcPct val="90000"/>
              </a:lnSpc>
              <a:buClr>
                <a:srgbClr val="015A7D"/>
              </a:buClr>
              <a:buFont typeface="Arial" panose="020B0604020202020204" pitchFamily="34" charset="0"/>
              <a:buChar char="•"/>
              <a:defRPr/>
            </a:pPr>
            <a:r>
              <a:rPr lang="en-GB" kern="0" dirty="0" smtClean="0">
                <a:solidFill>
                  <a:srgbClr val="015A7D"/>
                </a:solidFill>
              </a:rPr>
              <a:t>EEA AIFMs that wish to market one or more non-EEA AIFs to professional investors across the EEA under the AIFMD “marketing passport;”</a:t>
            </a:r>
          </a:p>
          <a:p>
            <a:pPr marL="1089025" lvl="1" indent="-342900" defTabSz="914400" eaLnBrk="1" hangingPunct="1">
              <a:lnSpc>
                <a:spcPct val="90000"/>
              </a:lnSpc>
              <a:buClr>
                <a:srgbClr val="015A7D"/>
              </a:buClr>
              <a:buFont typeface="Arial" panose="020B0604020202020204" pitchFamily="34" charset="0"/>
              <a:buChar char="•"/>
              <a:defRPr/>
            </a:pPr>
            <a:r>
              <a:rPr lang="en-GB" kern="0" dirty="0" smtClean="0">
                <a:solidFill>
                  <a:srgbClr val="015A7D"/>
                </a:solidFill>
              </a:rPr>
              <a:t>Non-EEA AIFMs that wish to market one or more AIFs to professional investors across the EEA under the AIFMD “marketing passport.”	</a:t>
            </a:r>
          </a:p>
          <a:p>
            <a:pPr marL="342900" indent="-342900" defTabSz="914400" eaLnBrk="1" hangingPunct="1">
              <a:lnSpc>
                <a:spcPct val="90000"/>
              </a:lnSpc>
              <a:buClr>
                <a:srgbClr val="015A7D"/>
              </a:buClr>
              <a:buFont typeface="Arial" panose="020B0604020202020204" pitchFamily="34" charset="0"/>
              <a:buChar char="•"/>
              <a:defRPr/>
            </a:pPr>
            <a:r>
              <a:rPr lang="en-GB" kern="0" dirty="0" smtClean="0">
                <a:solidFill>
                  <a:srgbClr val="015A7D"/>
                </a:solidFill>
              </a:rPr>
              <a:t>Note that the AIFMD permits national private placement regimes to remain in place from 2013-2018.</a:t>
            </a:r>
            <a:endParaRPr lang="en-US" kern="0" dirty="0" smtClean="0">
              <a:solidFill>
                <a:srgbClr val="015A7D"/>
              </a:solidFill>
            </a:endParaRPr>
          </a:p>
        </p:txBody>
      </p:sp>
      <p:sp>
        <p:nvSpPr>
          <p:cNvPr id="1434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F1F75A41-E840-46FC-BA19-5BE55341EBD0}" type="slidenum">
              <a:rPr lang="en-US" altLang="en-US" sz="1000">
                <a:solidFill>
                  <a:srgbClr val="015A7D"/>
                </a:solidFill>
              </a:rPr>
              <a:pPr eaLnBrk="1" hangingPunct="1">
                <a:spcBef>
                  <a:spcPct val="0"/>
                </a:spcBef>
                <a:buClrTx/>
                <a:buSzTx/>
                <a:buFontTx/>
                <a:buNone/>
              </a:pPr>
              <a:t>16</a:t>
            </a:fld>
            <a:endParaRPr lang="en-US" altLang="en-US" sz="1000">
              <a:solidFill>
                <a:srgbClr val="015A7D"/>
              </a:solidFill>
            </a:endParaRPr>
          </a:p>
        </p:txBody>
      </p:sp>
    </p:spTree>
    <p:extLst>
      <p:ext uri="{BB962C8B-B14F-4D97-AF65-F5344CB8AC3E}">
        <p14:creationId xmlns:p14="http://schemas.microsoft.com/office/powerpoint/2010/main" val="5288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sz="quarter"/>
          </p:nvPr>
        </p:nvSpPr>
        <p:spPr>
          <a:xfrm>
            <a:off x="623888" y="246063"/>
            <a:ext cx="8001000" cy="1143000"/>
          </a:xfrm>
        </p:spPr>
        <p:txBody>
          <a:bodyPr/>
          <a:lstStyle/>
          <a:p>
            <a:r>
              <a:rPr lang="en-US" altLang="en-US" sz="3200" dirty="0" smtClean="0">
                <a:latin typeface="Arial" panose="020B0604020202020204" pitchFamily="34" charset="0"/>
              </a:rPr>
              <a:t>Significant AIFMD Dates (cont’d)</a:t>
            </a:r>
          </a:p>
        </p:txBody>
      </p:sp>
      <p:sp>
        <p:nvSpPr>
          <p:cNvPr id="8" name="Rectangle 3"/>
          <p:cNvSpPr txBox="1">
            <a:spLocks noChangeArrowheads="1"/>
          </p:cNvSpPr>
          <p:nvPr/>
        </p:nvSpPr>
        <p:spPr bwMode="auto">
          <a:xfrm>
            <a:off x="635000" y="1514475"/>
            <a:ext cx="77724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0" indent="0" algn="l" rtl="0" eaLnBrk="0" fontAlgn="base" hangingPunct="0">
              <a:spcBef>
                <a:spcPct val="20000"/>
              </a:spcBef>
              <a:spcAft>
                <a:spcPct val="0"/>
              </a:spcAft>
              <a:buClr>
                <a:schemeClr val="tx2"/>
              </a:buClr>
              <a:buSzPct val="125000"/>
              <a:buFontTx/>
              <a:buNone/>
              <a:defRPr sz="2200">
                <a:solidFill>
                  <a:schemeClr val="tx1"/>
                </a:solidFill>
                <a:latin typeface="Arial" charset="0"/>
                <a:ea typeface="+mn-ea"/>
                <a:cs typeface="+mn-cs"/>
              </a:defRPr>
            </a:lvl1pPr>
            <a:lvl2pPr marL="746125" indent="-288925" algn="l" rtl="0" eaLnBrk="0" fontAlgn="base" hangingPunct="0">
              <a:spcBef>
                <a:spcPct val="20000"/>
              </a:spcBef>
              <a:spcAft>
                <a:spcPct val="0"/>
              </a:spcAft>
              <a:buClr>
                <a:schemeClr val="tx2"/>
              </a:buClr>
              <a:buChar char="–"/>
              <a:defRPr sz="2200">
                <a:solidFill>
                  <a:schemeClr val="tx1"/>
                </a:solidFill>
                <a:latin typeface="Arial" charset="0"/>
              </a:defRPr>
            </a:lvl2pPr>
            <a:lvl3pPr marL="1196975" indent="-282575" algn="l" rtl="0" eaLnBrk="0" fontAlgn="base" hangingPunct="0">
              <a:spcBef>
                <a:spcPct val="20000"/>
              </a:spcBef>
              <a:spcAft>
                <a:spcPct val="0"/>
              </a:spcAft>
              <a:buClr>
                <a:schemeClr val="tx2"/>
              </a:buClr>
              <a:buChar char="–"/>
              <a:defRPr sz="2200">
                <a:solidFill>
                  <a:schemeClr val="tx1"/>
                </a:solidFill>
                <a:latin typeface="Arial" charset="0"/>
              </a:defRPr>
            </a:lvl3pPr>
            <a:lvl4pPr marL="1660525" indent="-288925" algn="l" rtl="0" eaLnBrk="0" fontAlgn="base" hangingPunct="0">
              <a:spcBef>
                <a:spcPct val="20000"/>
              </a:spcBef>
              <a:spcAft>
                <a:spcPct val="0"/>
              </a:spcAft>
              <a:buClr>
                <a:schemeClr val="tx2"/>
              </a:buClr>
              <a:buChar char="–"/>
              <a:defRPr sz="2200">
                <a:solidFill>
                  <a:schemeClr val="tx1"/>
                </a:solidFill>
                <a:latin typeface="Arial" charset="0"/>
              </a:defRPr>
            </a:lvl4pPr>
            <a:lvl5pPr marL="2111375" indent="-282575" algn="l" rtl="0" eaLnBrk="0" fontAlgn="base" hangingPunct="0">
              <a:spcBef>
                <a:spcPct val="20000"/>
              </a:spcBef>
              <a:spcAft>
                <a:spcPct val="0"/>
              </a:spcAft>
              <a:buClr>
                <a:schemeClr val="tx2"/>
              </a:buClr>
              <a:buChar char="–"/>
              <a:defRPr sz="2200">
                <a:solidFill>
                  <a:schemeClr val="tx1"/>
                </a:solidFill>
                <a:latin typeface="Arial" charset="0"/>
              </a:defRPr>
            </a:lvl5pPr>
            <a:lvl6pPr marL="2568575" indent="-282575" algn="l" rtl="0" fontAlgn="base">
              <a:spcBef>
                <a:spcPct val="20000"/>
              </a:spcBef>
              <a:spcAft>
                <a:spcPct val="0"/>
              </a:spcAft>
              <a:buClr>
                <a:schemeClr val="tx2"/>
              </a:buClr>
              <a:buChar char="–"/>
              <a:defRPr sz="2200">
                <a:solidFill>
                  <a:schemeClr val="tx1"/>
                </a:solidFill>
                <a:latin typeface="+mn-lt"/>
              </a:defRPr>
            </a:lvl6pPr>
            <a:lvl7pPr marL="3025775" indent="-282575" algn="l" rtl="0" fontAlgn="base">
              <a:spcBef>
                <a:spcPct val="20000"/>
              </a:spcBef>
              <a:spcAft>
                <a:spcPct val="0"/>
              </a:spcAft>
              <a:buClr>
                <a:schemeClr val="tx2"/>
              </a:buClr>
              <a:buChar char="–"/>
              <a:defRPr sz="2200">
                <a:solidFill>
                  <a:schemeClr val="tx1"/>
                </a:solidFill>
                <a:latin typeface="+mn-lt"/>
              </a:defRPr>
            </a:lvl7pPr>
            <a:lvl8pPr marL="3482975" indent="-282575" algn="l" rtl="0" fontAlgn="base">
              <a:spcBef>
                <a:spcPct val="20000"/>
              </a:spcBef>
              <a:spcAft>
                <a:spcPct val="0"/>
              </a:spcAft>
              <a:buClr>
                <a:schemeClr val="tx2"/>
              </a:buClr>
              <a:buChar char="–"/>
              <a:defRPr sz="2200">
                <a:solidFill>
                  <a:schemeClr val="tx1"/>
                </a:solidFill>
                <a:latin typeface="+mn-lt"/>
              </a:defRPr>
            </a:lvl8pPr>
            <a:lvl9pPr marL="3940175" indent="-282575" algn="l" rtl="0" fontAlgn="base">
              <a:spcBef>
                <a:spcPct val="20000"/>
              </a:spcBef>
              <a:spcAft>
                <a:spcPct val="0"/>
              </a:spcAft>
              <a:buClr>
                <a:schemeClr val="tx2"/>
              </a:buClr>
              <a:buChar char="–"/>
              <a:defRPr sz="2200">
                <a:solidFill>
                  <a:schemeClr val="tx1"/>
                </a:solidFill>
                <a:latin typeface="+mn-lt"/>
              </a:defRPr>
            </a:lvl9pPr>
          </a:lstStyle>
          <a:p>
            <a:pPr defTabSz="914400" eaLnBrk="1" hangingPunct="1">
              <a:lnSpc>
                <a:spcPct val="90000"/>
              </a:lnSpc>
              <a:buClr>
                <a:srgbClr val="015A7D"/>
              </a:buClr>
              <a:defRPr/>
            </a:pPr>
            <a:r>
              <a:rPr lang="en-GB" u="sng" kern="0" dirty="0" smtClean="0">
                <a:solidFill>
                  <a:srgbClr val="015A7D"/>
                </a:solidFill>
              </a:rPr>
              <a:t>No earlier than 2018 (Phase 3)</a:t>
            </a:r>
            <a:r>
              <a:rPr lang="en-GB" kern="0" dirty="0" smtClean="0">
                <a:solidFill>
                  <a:srgbClr val="015A7D"/>
                </a:solidFill>
              </a:rPr>
              <a:t>:</a:t>
            </a:r>
          </a:p>
          <a:p>
            <a:pPr marL="342900" indent="-342900" defTabSz="914400" eaLnBrk="1" hangingPunct="1">
              <a:lnSpc>
                <a:spcPct val="90000"/>
              </a:lnSpc>
              <a:buClr>
                <a:srgbClr val="015A7D"/>
              </a:buClr>
              <a:buFont typeface="Arial" panose="020B0604020202020204" pitchFamily="34" charset="0"/>
              <a:buChar char="•"/>
              <a:defRPr/>
            </a:pPr>
            <a:r>
              <a:rPr lang="en-GB" kern="0" dirty="0" smtClean="0">
                <a:solidFill>
                  <a:srgbClr val="015A7D"/>
                </a:solidFill>
              </a:rPr>
              <a:t>Subject to appropriate advice from ESMA, national private placement regimes will no longer apply, i.e., following withdrawal of the national private placement regimes.  AIFs will only be able to be marketed to professional investors in the EEA by an EEA AIFM or by a non-EEA AIFM under the marketing passport which will require such manager to be authorized under the AIFMD.</a:t>
            </a:r>
            <a:endParaRPr lang="en-US" kern="0" dirty="0" smtClean="0">
              <a:solidFill>
                <a:srgbClr val="015A7D"/>
              </a:solidFill>
            </a:endParaRPr>
          </a:p>
        </p:txBody>
      </p:sp>
      <p:sp>
        <p:nvSpPr>
          <p:cNvPr id="1434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F1F75A41-E840-46FC-BA19-5BE55341EBD0}" type="slidenum">
              <a:rPr lang="en-US" altLang="en-US" sz="1000">
                <a:solidFill>
                  <a:srgbClr val="015A7D"/>
                </a:solidFill>
              </a:rPr>
              <a:pPr eaLnBrk="1" hangingPunct="1">
                <a:spcBef>
                  <a:spcPct val="0"/>
                </a:spcBef>
                <a:buClrTx/>
                <a:buSzTx/>
                <a:buFontTx/>
                <a:buNone/>
              </a:pPr>
              <a:t>17</a:t>
            </a:fld>
            <a:endParaRPr lang="en-US" altLang="en-US" sz="1000">
              <a:solidFill>
                <a:srgbClr val="015A7D"/>
              </a:solidFill>
            </a:endParaRPr>
          </a:p>
        </p:txBody>
      </p:sp>
    </p:spTree>
    <p:extLst>
      <p:ext uri="{BB962C8B-B14F-4D97-AF65-F5344CB8AC3E}">
        <p14:creationId xmlns:p14="http://schemas.microsoft.com/office/powerpoint/2010/main" val="1879103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latin typeface="Arial" panose="020B0604020202020204" pitchFamily="34" charset="0"/>
              </a:rPr>
              <a:t>Anti-Bribery Considerations</a:t>
            </a:r>
          </a:p>
        </p:txBody>
      </p:sp>
      <p:sp>
        <p:nvSpPr>
          <p:cNvPr id="17411" name="Content Placeholder 2"/>
          <p:cNvSpPr>
            <a:spLocks noGrp="1"/>
          </p:cNvSpPr>
          <p:nvPr>
            <p:ph idx="1"/>
          </p:nvPr>
        </p:nvSpPr>
        <p:spPr/>
        <p:txBody>
          <a:bodyPr/>
          <a:lstStyle/>
          <a:p>
            <a:pPr eaLnBrk="1" hangingPunct="1"/>
            <a:r>
              <a:rPr lang="en-US" altLang="en-US" b="1" dirty="0" smtClean="0">
                <a:latin typeface="Arial" panose="020B0604020202020204" pitchFamily="34" charset="0"/>
              </a:rPr>
              <a:t>Key Risks for EM Managers:</a:t>
            </a:r>
          </a:p>
          <a:p>
            <a:pPr lvl="1" eaLnBrk="1" hangingPunct="1"/>
            <a:r>
              <a:rPr lang="en-US" altLang="en-US" dirty="0" smtClean="0">
                <a:latin typeface="Arial" panose="020B0604020202020204" pitchFamily="34" charset="0"/>
              </a:rPr>
              <a:t>Fundraising (e.g., SWFs)</a:t>
            </a:r>
          </a:p>
          <a:p>
            <a:pPr lvl="1" eaLnBrk="1" hangingPunct="1"/>
            <a:r>
              <a:rPr lang="en-US" altLang="en-US" dirty="0">
                <a:latin typeface="Arial" panose="020B0604020202020204" pitchFamily="34" charset="0"/>
              </a:rPr>
              <a:t>Using third parties (</a:t>
            </a:r>
            <a:r>
              <a:rPr lang="en-US" altLang="en-US" i="1" dirty="0">
                <a:latin typeface="Arial" panose="020B0604020202020204" pitchFamily="34" charset="0"/>
              </a:rPr>
              <a:t>e.g.,</a:t>
            </a:r>
            <a:r>
              <a:rPr lang="en-US" altLang="en-US" dirty="0">
                <a:latin typeface="Arial" panose="020B0604020202020204" pitchFamily="34" charset="0"/>
              </a:rPr>
              <a:t> placement agents, consultants)</a:t>
            </a:r>
          </a:p>
          <a:p>
            <a:pPr lvl="1" eaLnBrk="1" hangingPunct="1"/>
            <a:r>
              <a:rPr lang="en-US" altLang="en-US" dirty="0" smtClean="0">
                <a:latin typeface="Arial" panose="020B0604020202020204" pitchFamily="34" charset="0"/>
              </a:rPr>
              <a:t>Deal sourcing</a:t>
            </a:r>
          </a:p>
          <a:p>
            <a:pPr lvl="1" eaLnBrk="1" hangingPunct="1"/>
            <a:r>
              <a:rPr lang="en-US" altLang="en-US" dirty="0" smtClean="0">
                <a:latin typeface="Arial" panose="020B0604020202020204" pitchFamily="34" charset="0"/>
              </a:rPr>
              <a:t>Governmental approvals for transactions</a:t>
            </a:r>
          </a:p>
          <a:p>
            <a:pPr lvl="1" eaLnBrk="1" hangingPunct="1"/>
            <a:r>
              <a:rPr lang="en-US" altLang="en-US" dirty="0" smtClean="0">
                <a:latin typeface="Arial" panose="020B0604020202020204" pitchFamily="34" charset="0"/>
              </a:rPr>
              <a:t>Governmental approvals for business operations</a:t>
            </a:r>
          </a:p>
          <a:p>
            <a:pPr eaLnBrk="1" hangingPunct="1"/>
            <a:endParaRPr lang="en-US" altLang="en-US" sz="2600" dirty="0" smtClean="0">
              <a:latin typeface="Arial" panose="020B0604020202020204" pitchFamily="34" charset="0"/>
            </a:endParaRPr>
          </a:p>
        </p:txBody>
      </p:sp>
      <p:sp>
        <p:nvSpPr>
          <p:cNvPr id="17412" name="Line 1036"/>
          <p:cNvSpPr>
            <a:spLocks noChangeShapeType="1"/>
          </p:cNvSpPr>
          <p:nvPr/>
        </p:nvSpPr>
        <p:spPr bwMode="auto">
          <a:xfrm>
            <a:off x="685800" y="1295400"/>
            <a:ext cx="777240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 b="1" u="sng" smtClean="0">
              <a:solidFill>
                <a:srgbClr val="015A7D"/>
              </a:solidFill>
              <a:latin typeface="Arial" panose="020B0604020202020204" pitchFamily="34" charset="0"/>
            </a:endParaRPr>
          </a:p>
        </p:txBody>
      </p:sp>
      <p:sp>
        <p:nvSpPr>
          <p:cNvPr id="17413" name="Slide Number Placeholder 4"/>
          <p:cNvSpPr>
            <a:spLocks noGrp="1"/>
          </p:cNvSpPr>
          <p:nvPr>
            <p:ph type="sldNum" sz="quarter" idx="11"/>
          </p:nvPr>
        </p:nvSpPr>
        <p:spPr>
          <a:xfrm>
            <a:off x="3451225" y="63801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14791E9C-7294-4BAE-B0CD-3B911A667DE2}" type="slidenum">
              <a:rPr lang="en-US" altLang="en-US" sz="1000">
                <a:solidFill>
                  <a:srgbClr val="015A7D"/>
                </a:solidFill>
              </a:rPr>
              <a:pPr eaLnBrk="1" hangingPunct="1">
                <a:spcBef>
                  <a:spcPct val="0"/>
                </a:spcBef>
                <a:buClrTx/>
                <a:buSzTx/>
                <a:buFontTx/>
                <a:buNone/>
              </a:pPr>
              <a:t>18</a:t>
            </a:fld>
            <a:endParaRPr lang="en-US" altLang="en-US" sz="1000">
              <a:solidFill>
                <a:srgbClr val="015A7D"/>
              </a:solidFill>
            </a:endParaRPr>
          </a:p>
        </p:txBody>
      </p:sp>
      <p:pic>
        <p:nvPicPr>
          <p:cNvPr id="17415" name="Picture 1043" descr="log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9700" y="6394450"/>
            <a:ext cx="33274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863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smtClean="0">
                <a:latin typeface="Arial" panose="020B0604020202020204" pitchFamily="34" charset="0"/>
              </a:rPr>
              <a:t>Anti-Bribery: FCPA and UKBA</a:t>
            </a:r>
          </a:p>
        </p:txBody>
      </p:sp>
      <p:sp>
        <p:nvSpPr>
          <p:cNvPr id="3" name="Content Placeholder 2"/>
          <p:cNvSpPr>
            <a:spLocks noGrp="1"/>
          </p:cNvSpPr>
          <p:nvPr>
            <p:ph idx="1"/>
          </p:nvPr>
        </p:nvSpPr>
        <p:spPr/>
        <p:txBody>
          <a:bodyPr/>
          <a:lstStyle/>
          <a:p>
            <a:pPr marL="0" indent="0" eaLnBrk="1" hangingPunct="1">
              <a:buFontTx/>
              <a:buNone/>
              <a:defRPr/>
            </a:pPr>
            <a:r>
              <a:rPr lang="en-US" b="1" dirty="0" smtClean="0"/>
              <a:t>U.S. Foreign Corrupt Practices Act</a:t>
            </a:r>
          </a:p>
          <a:p>
            <a:pPr eaLnBrk="1" hangingPunct="1">
              <a:defRPr/>
            </a:pPr>
            <a:r>
              <a:rPr lang="en-US" u="sng" dirty="0" smtClean="0"/>
              <a:t>Anti-bribery provisions</a:t>
            </a:r>
            <a:r>
              <a:rPr lang="en-US" dirty="0" smtClean="0"/>
              <a:t>: Prohibit corrupt payments </a:t>
            </a:r>
            <a:r>
              <a:rPr lang="en-US" dirty="0"/>
              <a:t>or providing anything of value to a foreign </a:t>
            </a:r>
            <a:r>
              <a:rPr lang="en-US" dirty="0" smtClean="0"/>
              <a:t>official</a:t>
            </a:r>
          </a:p>
          <a:p>
            <a:pPr marL="739775" lvl="1" eaLnBrk="1" hangingPunct="1">
              <a:defRPr/>
            </a:pPr>
            <a:r>
              <a:rPr lang="en-US" dirty="0" smtClean="0"/>
              <a:t>Directly </a:t>
            </a:r>
            <a:r>
              <a:rPr lang="en-US" dirty="0"/>
              <a:t>or indirectly through an intermediary</a:t>
            </a:r>
          </a:p>
          <a:p>
            <a:pPr marL="739775" lvl="1" eaLnBrk="1" hangingPunct="1">
              <a:defRPr/>
            </a:pPr>
            <a:r>
              <a:rPr lang="en-US" dirty="0"/>
              <a:t>To obtain a </a:t>
            </a:r>
            <a:r>
              <a:rPr lang="en-US" i="1" dirty="0"/>
              <a:t>quid pro </a:t>
            </a:r>
            <a:r>
              <a:rPr lang="en-US" i="1" dirty="0" smtClean="0"/>
              <a:t>quo</a:t>
            </a:r>
            <a:r>
              <a:rPr lang="en-US" dirty="0" smtClean="0"/>
              <a:t> or secure </a:t>
            </a:r>
            <a:r>
              <a:rPr lang="en-US" dirty="0"/>
              <a:t>an improper </a:t>
            </a:r>
            <a:r>
              <a:rPr lang="en-US" dirty="0" smtClean="0"/>
              <a:t>advantage</a:t>
            </a:r>
          </a:p>
          <a:p>
            <a:pPr marL="739775" lvl="1" eaLnBrk="1" hangingPunct="1">
              <a:defRPr/>
            </a:pPr>
            <a:r>
              <a:rPr lang="en-US" dirty="0" smtClean="0"/>
              <a:t>Applies to US issuers, US persons, US conduct</a:t>
            </a:r>
            <a:endParaRPr lang="en-US" sz="2400" dirty="0"/>
          </a:p>
          <a:p>
            <a:pPr lvl="1" eaLnBrk="1" hangingPunct="1">
              <a:defRPr/>
            </a:pPr>
            <a:endParaRPr lang="en-US" sz="2400" dirty="0" smtClean="0"/>
          </a:p>
        </p:txBody>
      </p:sp>
      <p:sp>
        <p:nvSpPr>
          <p:cNvPr id="15364" name="Line 1036"/>
          <p:cNvSpPr>
            <a:spLocks noChangeShapeType="1"/>
          </p:cNvSpPr>
          <p:nvPr/>
        </p:nvSpPr>
        <p:spPr bwMode="auto">
          <a:xfrm>
            <a:off x="685800" y="1295400"/>
            <a:ext cx="777240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 b="1" u="sng" smtClean="0">
              <a:solidFill>
                <a:srgbClr val="015A7D"/>
              </a:solidFill>
              <a:latin typeface="Arial" panose="020B0604020202020204" pitchFamily="34" charset="0"/>
            </a:endParaRPr>
          </a:p>
        </p:txBody>
      </p:sp>
      <p:sp>
        <p:nvSpPr>
          <p:cNvPr id="15366" name="Slide Number Placeholder 4"/>
          <p:cNvSpPr>
            <a:spLocks noGrp="1"/>
          </p:cNvSpPr>
          <p:nvPr>
            <p:ph type="sldNum" sz="quarter" idx="11"/>
          </p:nvPr>
        </p:nvSpPr>
        <p:spPr>
          <a:xfrm>
            <a:off x="3451225" y="63801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E3A3E73E-7EC4-4BB4-8D76-7EA273941AF9}" type="slidenum">
              <a:rPr lang="en-US" altLang="en-US" sz="1000">
                <a:solidFill>
                  <a:srgbClr val="015A7D"/>
                </a:solidFill>
              </a:rPr>
              <a:pPr eaLnBrk="1" hangingPunct="1">
                <a:spcBef>
                  <a:spcPct val="0"/>
                </a:spcBef>
                <a:buClrTx/>
                <a:buSzTx/>
                <a:buFontTx/>
                <a:buNone/>
              </a:pPr>
              <a:t>19</a:t>
            </a:fld>
            <a:endParaRPr lang="en-US" altLang="en-US" sz="1000">
              <a:solidFill>
                <a:srgbClr val="015A7D"/>
              </a:solidFill>
            </a:endParaRPr>
          </a:p>
        </p:txBody>
      </p:sp>
      <p:pic>
        <p:nvPicPr>
          <p:cNvPr id="15367" name="Picture 1043" descr="log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9700" y="6394450"/>
            <a:ext cx="33274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783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US" sz="3400" dirty="0">
                <a:solidFill>
                  <a:schemeClr val="tx1"/>
                </a:solidFill>
              </a:rPr>
              <a:t>EMPEA Upcoming Events</a:t>
            </a:r>
          </a:p>
        </p:txBody>
      </p:sp>
      <p:sp>
        <p:nvSpPr>
          <p:cNvPr id="3" name="Content Placeholder 2"/>
          <p:cNvSpPr>
            <a:spLocks noGrp="1"/>
          </p:cNvSpPr>
          <p:nvPr>
            <p:ph idx="1"/>
          </p:nvPr>
        </p:nvSpPr>
        <p:spPr>
          <a:xfrm>
            <a:off x="457200" y="1143000"/>
            <a:ext cx="8334375" cy="3649662"/>
          </a:xfrm>
        </p:spPr>
        <p:txBody>
          <a:bodyPr>
            <a:normAutofit/>
          </a:bodyPr>
          <a:lstStyle/>
          <a:p>
            <a:pPr marL="0" lvl="5" indent="0">
              <a:lnSpc>
                <a:spcPts val="2650"/>
              </a:lnSpc>
              <a:spcBef>
                <a:spcPct val="0"/>
              </a:spcBef>
              <a:buClr>
                <a:srgbClr val="1F3B6F"/>
              </a:buClr>
              <a:buNone/>
              <a:defRPr/>
            </a:pPr>
            <a:r>
              <a:rPr lang="en-US" sz="2200" b="1" dirty="0" smtClean="0">
                <a:solidFill>
                  <a:schemeClr val="bg2">
                    <a:lumMod val="75000"/>
                  </a:schemeClr>
                </a:solidFill>
              </a:rPr>
              <a:t>EM </a:t>
            </a:r>
            <a:r>
              <a:rPr lang="en-US" sz="2200" b="1" dirty="0">
                <a:solidFill>
                  <a:schemeClr val="bg2">
                    <a:lumMod val="75000"/>
                  </a:schemeClr>
                </a:solidFill>
              </a:rPr>
              <a:t>PE Week in </a:t>
            </a:r>
            <a:r>
              <a:rPr lang="en-US" sz="2200" b="1" dirty="0" smtClean="0">
                <a:solidFill>
                  <a:schemeClr val="bg2">
                    <a:lumMod val="75000"/>
                  </a:schemeClr>
                </a:solidFill>
              </a:rPr>
              <a:t>London  |  14-16 </a:t>
            </a:r>
            <a:r>
              <a:rPr lang="en-US" sz="2200" b="1" dirty="0">
                <a:solidFill>
                  <a:schemeClr val="bg2">
                    <a:lumMod val="75000"/>
                  </a:schemeClr>
                </a:solidFill>
              </a:rPr>
              <a:t>October </a:t>
            </a:r>
            <a:r>
              <a:rPr lang="en-US" sz="2200" b="1" dirty="0" smtClean="0">
                <a:solidFill>
                  <a:schemeClr val="bg2">
                    <a:lumMod val="75000"/>
                  </a:schemeClr>
                </a:solidFill>
              </a:rPr>
              <a:t>2014</a:t>
            </a:r>
            <a:endParaRPr lang="en-US" sz="1900" b="1" dirty="0" smtClean="0"/>
          </a:p>
          <a:p>
            <a:pPr marL="804815" lvl="6" indent="-347663">
              <a:lnSpc>
                <a:spcPts val="2650"/>
              </a:lnSpc>
              <a:spcBef>
                <a:spcPct val="0"/>
              </a:spcBef>
              <a:buClr>
                <a:srgbClr val="1F3B6F"/>
              </a:buClr>
              <a:buFont typeface="Arial" pitchFamily="34" charset="0"/>
              <a:buChar char="•"/>
              <a:defRPr/>
            </a:pPr>
            <a:r>
              <a:rPr lang="en-US" sz="1900" dirty="0" smtClean="0"/>
              <a:t>14 </a:t>
            </a:r>
            <a:r>
              <a:rPr lang="en-US" sz="1900" dirty="0"/>
              <a:t>October:	</a:t>
            </a:r>
            <a:r>
              <a:rPr lang="en-US" sz="1900" b="1" dirty="0"/>
              <a:t>Private Equity in Emerging </a:t>
            </a:r>
            <a:r>
              <a:rPr lang="en-US" sz="1900" b="1" dirty="0" smtClean="0"/>
              <a:t>Markets 2014</a:t>
            </a:r>
            <a:br>
              <a:rPr lang="en-US" sz="1900" b="1" dirty="0" smtClean="0"/>
            </a:br>
            <a:r>
              <a:rPr lang="en-US" sz="1900" i="1" dirty="0" smtClean="0"/>
              <a:t>Presented </a:t>
            </a:r>
            <a:r>
              <a:rPr lang="en-US" sz="1900" i="1" dirty="0"/>
              <a:t>by EMPEA and Financial </a:t>
            </a:r>
            <a:r>
              <a:rPr lang="en-US" sz="1900" i="1" dirty="0" smtClean="0"/>
              <a:t>Times</a:t>
            </a:r>
          </a:p>
          <a:p>
            <a:pPr marL="457152" lvl="6" indent="0">
              <a:lnSpc>
                <a:spcPts val="2650"/>
              </a:lnSpc>
              <a:spcBef>
                <a:spcPct val="0"/>
              </a:spcBef>
              <a:buClr>
                <a:srgbClr val="1F3B6F"/>
              </a:buClr>
              <a:buNone/>
              <a:defRPr/>
            </a:pPr>
            <a:endParaRPr lang="en-US" sz="1900" b="1" i="1" dirty="0"/>
          </a:p>
          <a:p>
            <a:pPr marL="804815" lvl="6" indent="-347663">
              <a:lnSpc>
                <a:spcPts val="2650"/>
              </a:lnSpc>
              <a:spcBef>
                <a:spcPct val="0"/>
              </a:spcBef>
              <a:buClr>
                <a:srgbClr val="1F3B6F"/>
              </a:buClr>
              <a:buFont typeface="Arial" pitchFamily="34" charset="0"/>
              <a:buChar char="•"/>
              <a:defRPr/>
            </a:pPr>
            <a:r>
              <a:rPr lang="en-US" sz="1900" dirty="0" smtClean="0"/>
              <a:t>14 </a:t>
            </a:r>
            <a:r>
              <a:rPr lang="en-US" sz="1900" dirty="0"/>
              <a:t>October: 	</a:t>
            </a:r>
            <a:r>
              <a:rPr lang="en-US" sz="1900" b="1" dirty="0" smtClean="0"/>
              <a:t>Members-Only </a:t>
            </a:r>
            <a:r>
              <a:rPr lang="en-US" sz="1900" b="1" dirty="0"/>
              <a:t>Networking </a:t>
            </a:r>
            <a:r>
              <a:rPr lang="en-US" sz="1900" b="1" dirty="0" smtClean="0"/>
              <a:t>Reception</a:t>
            </a:r>
          </a:p>
          <a:p>
            <a:pPr marL="457152" lvl="6" indent="0">
              <a:lnSpc>
                <a:spcPts val="2650"/>
              </a:lnSpc>
              <a:spcBef>
                <a:spcPct val="0"/>
              </a:spcBef>
              <a:buClr>
                <a:srgbClr val="1F3B6F"/>
              </a:buClr>
              <a:buNone/>
              <a:defRPr/>
            </a:pPr>
            <a:endParaRPr lang="en-US" sz="1900" dirty="0" smtClean="0"/>
          </a:p>
          <a:p>
            <a:pPr marL="804815" lvl="6" indent="-347663">
              <a:lnSpc>
                <a:spcPts val="2650"/>
              </a:lnSpc>
              <a:spcBef>
                <a:spcPct val="0"/>
              </a:spcBef>
              <a:buClr>
                <a:srgbClr val="1F3B6F"/>
              </a:buClr>
              <a:buFont typeface="Arial" pitchFamily="34" charset="0"/>
              <a:buChar char="•"/>
              <a:defRPr/>
            </a:pPr>
            <a:r>
              <a:rPr lang="en-US" sz="1900" dirty="0" smtClean="0"/>
              <a:t>15 </a:t>
            </a:r>
            <a:r>
              <a:rPr lang="en-US" sz="1900" dirty="0"/>
              <a:t>October:</a:t>
            </a:r>
            <a:r>
              <a:rPr lang="en-US" sz="1900" b="1" dirty="0"/>
              <a:t>	Private Equity in </a:t>
            </a:r>
            <a:r>
              <a:rPr lang="en-US" sz="1900" b="1" dirty="0" smtClean="0"/>
              <a:t>Africa 2014</a:t>
            </a:r>
            <a:br>
              <a:rPr lang="en-US" sz="1900" b="1" dirty="0" smtClean="0"/>
            </a:br>
            <a:r>
              <a:rPr lang="en-US" sz="1900" i="1" dirty="0" smtClean="0"/>
              <a:t>Presented </a:t>
            </a:r>
            <a:r>
              <a:rPr lang="en-US" sz="1900" i="1" dirty="0"/>
              <a:t>by EMPEA and Financial Times</a:t>
            </a:r>
          </a:p>
          <a:p>
            <a:pPr marL="804815" lvl="6" indent="-347663">
              <a:lnSpc>
                <a:spcPts val="2650"/>
              </a:lnSpc>
              <a:spcBef>
                <a:spcPct val="0"/>
              </a:spcBef>
              <a:buClr>
                <a:srgbClr val="1F3B6F"/>
              </a:buClr>
              <a:buFont typeface="Arial" pitchFamily="34" charset="0"/>
              <a:buChar char="•"/>
              <a:defRPr/>
            </a:pPr>
            <a:endParaRPr lang="en-US" sz="1900" b="1" dirty="0"/>
          </a:p>
          <a:p>
            <a:pPr marL="804815" lvl="6" indent="-347663">
              <a:lnSpc>
                <a:spcPts val="2650"/>
              </a:lnSpc>
              <a:spcBef>
                <a:spcPct val="0"/>
              </a:spcBef>
              <a:buClr>
                <a:srgbClr val="1F3B6F"/>
              </a:buClr>
              <a:buFont typeface="Arial" pitchFamily="34" charset="0"/>
              <a:buChar char="•"/>
              <a:defRPr/>
            </a:pPr>
            <a:r>
              <a:rPr lang="en-US" sz="1900" dirty="0"/>
              <a:t>16 October:	</a:t>
            </a:r>
            <a:r>
              <a:rPr lang="en-US" sz="1900" b="1" dirty="0"/>
              <a:t>EMPEA Fundraising </a:t>
            </a:r>
            <a:r>
              <a:rPr lang="en-US" sz="1900" b="1" dirty="0" err="1" smtClean="0"/>
              <a:t>Masterclass</a:t>
            </a:r>
            <a:endParaRPr lang="en-US" sz="1900" b="1" dirty="0" smtClean="0"/>
          </a:p>
          <a:p>
            <a:pPr marL="804815" lvl="6" indent="-347663">
              <a:lnSpc>
                <a:spcPts val="2650"/>
              </a:lnSpc>
              <a:spcBef>
                <a:spcPct val="0"/>
              </a:spcBef>
              <a:buClr>
                <a:srgbClr val="1F3B6F"/>
              </a:buClr>
              <a:buFont typeface="Arial" pitchFamily="34" charset="0"/>
              <a:buChar char="•"/>
              <a:defRPr/>
            </a:pPr>
            <a:endParaRPr lang="en-US" sz="2100" b="1" dirty="0" smtClean="0"/>
          </a:p>
          <a:p>
            <a:pPr marL="804815" lvl="6" indent="-347663">
              <a:lnSpc>
                <a:spcPts val="2650"/>
              </a:lnSpc>
              <a:spcBef>
                <a:spcPct val="0"/>
              </a:spcBef>
              <a:buClr>
                <a:srgbClr val="1F3B6F"/>
              </a:buClr>
              <a:buFont typeface="Arial" pitchFamily="34" charset="0"/>
              <a:buChar char="•"/>
              <a:defRPr/>
            </a:pPr>
            <a:endParaRPr lang="en-US" sz="1400" b="1" kern="0" dirty="0">
              <a:latin typeface="Calibri" pitchFamily="34" charset="0"/>
            </a:endParaRPr>
          </a:p>
          <a:p>
            <a:pPr lvl="1"/>
            <a:endParaRPr lang="en-US" dirty="0" smtClean="0"/>
          </a:p>
          <a:p>
            <a:pPr lvl="1"/>
            <a:endParaRPr lang="en-US" dirty="0" smtClean="0"/>
          </a:p>
          <a:p>
            <a:pPr lvl="1"/>
            <a:endParaRPr lang="en-US" dirty="0"/>
          </a:p>
        </p:txBody>
      </p:sp>
      <p:sp>
        <p:nvSpPr>
          <p:cNvPr id="4" name="Content Placeholder 2"/>
          <p:cNvSpPr txBox="1">
            <a:spLocks/>
          </p:cNvSpPr>
          <p:nvPr/>
        </p:nvSpPr>
        <p:spPr>
          <a:xfrm>
            <a:off x="457200" y="5046663"/>
            <a:ext cx="8334375" cy="39735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5" indent="0">
              <a:lnSpc>
                <a:spcPts val="2650"/>
              </a:lnSpc>
              <a:spcBef>
                <a:spcPct val="0"/>
              </a:spcBef>
              <a:buClr>
                <a:srgbClr val="1F3B6F"/>
              </a:buClr>
              <a:buNone/>
              <a:defRPr/>
            </a:pPr>
            <a:r>
              <a:rPr lang="en-US" sz="2200" b="1" dirty="0" smtClean="0">
                <a:solidFill>
                  <a:schemeClr val="bg2">
                    <a:lumMod val="75000"/>
                  </a:schemeClr>
                </a:solidFill>
              </a:rPr>
              <a:t>Mezzanin</a:t>
            </a:r>
            <a:r>
              <a:rPr lang="en-US" sz="2200" b="1" dirty="0">
                <a:solidFill>
                  <a:schemeClr val="bg2">
                    <a:lumMod val="75000"/>
                  </a:schemeClr>
                </a:solidFill>
              </a:rPr>
              <a:t>e</a:t>
            </a:r>
            <a:r>
              <a:rPr lang="en-US" sz="2200" b="1" dirty="0" smtClean="0">
                <a:solidFill>
                  <a:schemeClr val="bg2">
                    <a:lumMod val="75000"/>
                  </a:schemeClr>
                </a:solidFill>
              </a:rPr>
              <a:t> Finance |  Nov</a:t>
            </a:r>
            <a:r>
              <a:rPr lang="en-US" sz="2200" b="1" dirty="0">
                <a:solidFill>
                  <a:schemeClr val="bg2">
                    <a:lumMod val="75000"/>
                  </a:schemeClr>
                </a:solidFill>
              </a:rPr>
              <a:t>e</a:t>
            </a:r>
            <a:r>
              <a:rPr lang="en-US" sz="2200" b="1" dirty="0" smtClean="0">
                <a:solidFill>
                  <a:schemeClr val="bg2">
                    <a:lumMod val="75000"/>
                  </a:schemeClr>
                </a:solidFill>
              </a:rPr>
              <a:t>mber 2014</a:t>
            </a:r>
          </a:p>
          <a:p>
            <a:pPr marL="0" lvl="5" indent="0">
              <a:lnSpc>
                <a:spcPts val="2650"/>
              </a:lnSpc>
              <a:spcBef>
                <a:spcPct val="0"/>
              </a:spcBef>
              <a:buClr>
                <a:srgbClr val="1F3B6F"/>
              </a:buClr>
              <a:buFont typeface="Arial"/>
              <a:buNone/>
              <a:defRPr/>
            </a:pPr>
            <a:r>
              <a:rPr lang="en-US" sz="1900" dirty="0" smtClean="0"/>
              <a:t>An EMPEA Professional Development Webcast</a:t>
            </a:r>
          </a:p>
          <a:p>
            <a:pPr marL="804815" lvl="6" indent="-347663">
              <a:lnSpc>
                <a:spcPts val="2650"/>
              </a:lnSpc>
              <a:spcBef>
                <a:spcPct val="0"/>
              </a:spcBef>
              <a:buClr>
                <a:srgbClr val="1F3B6F"/>
              </a:buClr>
              <a:buFont typeface="Arial" pitchFamily="34" charset="0"/>
              <a:buChar char="•"/>
              <a:defRPr/>
            </a:pPr>
            <a:endParaRPr lang="en-US" sz="2100" b="1" dirty="0" smtClean="0"/>
          </a:p>
          <a:p>
            <a:pPr marL="804815" lvl="6" indent="-347663">
              <a:lnSpc>
                <a:spcPts val="2650"/>
              </a:lnSpc>
              <a:spcBef>
                <a:spcPct val="0"/>
              </a:spcBef>
              <a:buClr>
                <a:srgbClr val="1F3B6F"/>
              </a:buClr>
              <a:buFont typeface="Arial" pitchFamily="34" charset="0"/>
              <a:buChar char="•"/>
              <a:defRPr/>
            </a:pPr>
            <a:endParaRPr lang="en-US" sz="1400" b="1" kern="0" dirty="0" smtClean="0">
              <a:latin typeface="Calibri" pitchFamily="34" charset="0"/>
            </a:endParaRP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31039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dirty="0" smtClean="0">
                <a:latin typeface="Arial" panose="020B0604020202020204" pitchFamily="34" charset="0"/>
              </a:rPr>
              <a:t>Anti-Bribery: FCPA and UKBA (cont’d)</a:t>
            </a:r>
          </a:p>
        </p:txBody>
      </p:sp>
      <p:sp>
        <p:nvSpPr>
          <p:cNvPr id="4099" name="Content Placeholder 2"/>
          <p:cNvSpPr>
            <a:spLocks noGrp="1"/>
          </p:cNvSpPr>
          <p:nvPr>
            <p:ph idx="1"/>
          </p:nvPr>
        </p:nvSpPr>
        <p:spPr/>
        <p:txBody>
          <a:bodyPr/>
          <a:lstStyle/>
          <a:p>
            <a:pPr marL="0" indent="0" eaLnBrk="1" hangingPunct="1">
              <a:buFontTx/>
              <a:buNone/>
              <a:defRPr/>
            </a:pPr>
            <a:r>
              <a:rPr lang="en-US" b="1" dirty="0" smtClean="0"/>
              <a:t>UK Bribery Act</a:t>
            </a:r>
          </a:p>
          <a:p>
            <a:pPr eaLnBrk="1" hangingPunct="1">
              <a:defRPr/>
            </a:pPr>
            <a:r>
              <a:rPr lang="en-US" dirty="0" smtClean="0"/>
              <a:t>Broader applicability than the FCPA</a:t>
            </a:r>
          </a:p>
          <a:p>
            <a:pPr eaLnBrk="1" hangingPunct="1">
              <a:defRPr/>
            </a:pPr>
            <a:r>
              <a:rPr lang="en-US" dirty="0" smtClean="0"/>
              <a:t>Not limited to foreign officials</a:t>
            </a:r>
          </a:p>
          <a:p>
            <a:pPr eaLnBrk="1" hangingPunct="1">
              <a:defRPr/>
            </a:pPr>
            <a:r>
              <a:rPr lang="en-US" dirty="0" smtClean="0"/>
              <a:t>Includes a strict liability corporate offence (only defence is “adequate procedures”)</a:t>
            </a:r>
          </a:p>
          <a:p>
            <a:pPr eaLnBrk="1" hangingPunct="1">
              <a:defRPr/>
            </a:pPr>
            <a:r>
              <a:rPr lang="en-US" dirty="0" smtClean="0"/>
              <a:t>Applies to any company “carrying on business” in the UK, regardless of where the bribe is paid</a:t>
            </a:r>
          </a:p>
        </p:txBody>
      </p:sp>
      <p:sp>
        <p:nvSpPr>
          <p:cNvPr id="16388" name="Line 1036"/>
          <p:cNvSpPr>
            <a:spLocks noChangeShapeType="1"/>
          </p:cNvSpPr>
          <p:nvPr/>
        </p:nvSpPr>
        <p:spPr bwMode="auto">
          <a:xfrm>
            <a:off x="685800" y="1295400"/>
            <a:ext cx="777240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 b="1" u="sng" smtClean="0">
              <a:solidFill>
                <a:srgbClr val="015A7D"/>
              </a:solidFill>
              <a:latin typeface="Arial" panose="020B0604020202020204" pitchFamily="34" charset="0"/>
            </a:endParaRPr>
          </a:p>
        </p:txBody>
      </p:sp>
      <p:sp>
        <p:nvSpPr>
          <p:cNvPr id="16390" name="Slide Number Placeholder 4"/>
          <p:cNvSpPr>
            <a:spLocks noGrp="1"/>
          </p:cNvSpPr>
          <p:nvPr>
            <p:ph type="sldNum" sz="quarter" idx="11"/>
          </p:nvPr>
        </p:nvSpPr>
        <p:spPr>
          <a:xfrm>
            <a:off x="3451225" y="63801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41D028FC-8CFF-46A8-B626-21C7FE18FF0F}" type="slidenum">
              <a:rPr lang="en-US" altLang="en-US" sz="1000">
                <a:solidFill>
                  <a:srgbClr val="015A7D"/>
                </a:solidFill>
              </a:rPr>
              <a:pPr eaLnBrk="1" hangingPunct="1">
                <a:spcBef>
                  <a:spcPct val="0"/>
                </a:spcBef>
                <a:buClrTx/>
                <a:buSzTx/>
                <a:buFontTx/>
                <a:buNone/>
              </a:pPr>
              <a:t>20</a:t>
            </a:fld>
            <a:endParaRPr lang="en-US" altLang="en-US" sz="1000">
              <a:solidFill>
                <a:srgbClr val="015A7D"/>
              </a:solidFill>
            </a:endParaRPr>
          </a:p>
        </p:txBody>
      </p:sp>
      <p:pic>
        <p:nvPicPr>
          <p:cNvPr id="16391" name="Picture 1043" descr="log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9700" y="6394450"/>
            <a:ext cx="33274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40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smtClean="0">
                <a:latin typeface="Arial" panose="020B0604020202020204" pitchFamily="34" charset="0"/>
              </a:rPr>
              <a:t>Anti-Bribery: FCPA and UKBA</a:t>
            </a:r>
          </a:p>
        </p:txBody>
      </p:sp>
      <p:sp>
        <p:nvSpPr>
          <p:cNvPr id="18435" name="Content Placeholder 2"/>
          <p:cNvSpPr>
            <a:spLocks noGrp="1"/>
          </p:cNvSpPr>
          <p:nvPr>
            <p:ph idx="1"/>
          </p:nvPr>
        </p:nvSpPr>
        <p:spPr/>
        <p:txBody>
          <a:bodyPr/>
          <a:lstStyle/>
          <a:p>
            <a:pPr marL="0" indent="0" eaLnBrk="1" hangingPunct="1">
              <a:buNone/>
            </a:pPr>
            <a:r>
              <a:rPr lang="en-US" altLang="en-US" b="1" dirty="0" smtClean="0">
                <a:latin typeface="Arial" panose="020B0604020202020204" pitchFamily="34" charset="0"/>
              </a:rPr>
              <a:t>Mitigating Risks:</a:t>
            </a:r>
          </a:p>
          <a:p>
            <a:pPr eaLnBrk="1" hangingPunct="1"/>
            <a:r>
              <a:rPr lang="en-US" altLang="en-US" dirty="0" smtClean="0">
                <a:latin typeface="Arial" panose="020B0604020202020204" pitchFamily="34" charset="0"/>
              </a:rPr>
              <a:t>Adopt and enforce tailored compliance policies (sponsor-level, portfolio company-level)</a:t>
            </a:r>
          </a:p>
          <a:p>
            <a:pPr lvl="1" eaLnBrk="1" hangingPunct="1"/>
            <a:r>
              <a:rPr lang="en-US" altLang="en-US" dirty="0" smtClean="0">
                <a:latin typeface="Arial" panose="020B0604020202020204" pitchFamily="34" charset="0"/>
              </a:rPr>
              <a:t>Identify local and industry-specific risks</a:t>
            </a:r>
          </a:p>
          <a:p>
            <a:pPr eaLnBrk="1" hangingPunct="1"/>
            <a:r>
              <a:rPr lang="en-US" altLang="en-US" dirty="0" smtClean="0">
                <a:latin typeface="Arial" panose="020B0604020202020204" pitchFamily="34" charset="0"/>
              </a:rPr>
              <a:t>Risk-based due diligence on counterparties, intermediaries, potential investments, JV partners</a:t>
            </a:r>
          </a:p>
          <a:p>
            <a:pPr lvl="1" eaLnBrk="1" hangingPunct="1"/>
            <a:r>
              <a:rPr lang="en-US" altLang="en-US" dirty="0" smtClean="0">
                <a:latin typeface="Arial" panose="020B0604020202020204" pitchFamily="34" charset="0"/>
              </a:rPr>
              <a:t>Liability for “deliberate ignorance”</a:t>
            </a:r>
          </a:p>
          <a:p>
            <a:pPr eaLnBrk="1" hangingPunct="1"/>
            <a:r>
              <a:rPr lang="en-US" altLang="en-US" dirty="0" smtClean="0">
                <a:latin typeface="Arial" panose="020B0604020202020204" pitchFamily="34" charset="0"/>
              </a:rPr>
              <a:t>Contract provisions (R&amp;W, indemnity, audit right)</a:t>
            </a:r>
          </a:p>
          <a:p>
            <a:pPr eaLnBrk="1" hangingPunct="1"/>
            <a:r>
              <a:rPr lang="en-US" altLang="en-US" dirty="0" smtClean="0">
                <a:latin typeface="Arial" panose="020B0604020202020204" pitchFamily="34" charset="0"/>
              </a:rPr>
              <a:t>Training, periodic assessment, documentation</a:t>
            </a:r>
          </a:p>
        </p:txBody>
      </p:sp>
      <p:sp>
        <p:nvSpPr>
          <p:cNvPr id="18436" name="Line 1036"/>
          <p:cNvSpPr>
            <a:spLocks noChangeShapeType="1"/>
          </p:cNvSpPr>
          <p:nvPr/>
        </p:nvSpPr>
        <p:spPr bwMode="auto">
          <a:xfrm>
            <a:off x="685800" y="1295400"/>
            <a:ext cx="777240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00" b="1" u="sng" smtClean="0">
              <a:solidFill>
                <a:srgbClr val="015A7D"/>
              </a:solidFill>
              <a:latin typeface="Arial" panose="020B0604020202020204" pitchFamily="34" charset="0"/>
            </a:endParaRPr>
          </a:p>
        </p:txBody>
      </p:sp>
      <p:sp>
        <p:nvSpPr>
          <p:cNvPr id="18438" name="Slide Number Placeholder 4"/>
          <p:cNvSpPr>
            <a:spLocks noGrp="1"/>
          </p:cNvSpPr>
          <p:nvPr>
            <p:ph type="sldNum" sz="quarter" idx="11"/>
          </p:nvPr>
        </p:nvSpPr>
        <p:spPr>
          <a:xfrm>
            <a:off x="3451225" y="63801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C12FDFC8-45B2-406E-A887-2B883DB19820}" type="slidenum">
              <a:rPr lang="en-US" altLang="en-US" sz="1000">
                <a:solidFill>
                  <a:srgbClr val="015A7D"/>
                </a:solidFill>
              </a:rPr>
              <a:pPr eaLnBrk="1" hangingPunct="1">
                <a:spcBef>
                  <a:spcPct val="0"/>
                </a:spcBef>
                <a:buClrTx/>
                <a:buSzTx/>
                <a:buFontTx/>
                <a:buNone/>
              </a:pPr>
              <a:t>21</a:t>
            </a:fld>
            <a:endParaRPr lang="en-US" altLang="en-US" sz="1000">
              <a:solidFill>
                <a:srgbClr val="015A7D"/>
              </a:solidFill>
            </a:endParaRPr>
          </a:p>
        </p:txBody>
      </p:sp>
      <p:pic>
        <p:nvPicPr>
          <p:cNvPr id="18439" name="Picture 1043" descr="log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9700" y="6394450"/>
            <a:ext cx="33274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745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68338" y="476250"/>
            <a:ext cx="7772400" cy="838200"/>
          </a:xfrm>
        </p:spPr>
        <p:txBody>
          <a:bodyPr/>
          <a:lstStyle/>
          <a:p>
            <a:r>
              <a:rPr lang="en-US" altLang="en-US" smtClean="0">
                <a:latin typeface="Arial" panose="020B0604020202020204" pitchFamily="34" charset="0"/>
              </a:rPr>
              <a:t>Commitments</a:t>
            </a:r>
          </a:p>
        </p:txBody>
      </p:sp>
      <p:sp>
        <p:nvSpPr>
          <p:cNvPr id="19459" name="Rectangle 3"/>
          <p:cNvSpPr>
            <a:spLocks noGrp="1" noChangeArrowheads="1"/>
          </p:cNvSpPr>
          <p:nvPr>
            <p:ph type="body" idx="4294967295"/>
          </p:nvPr>
        </p:nvSpPr>
        <p:spPr/>
        <p:txBody>
          <a:bodyPr/>
          <a:lstStyle/>
          <a:p>
            <a:pPr>
              <a:spcBef>
                <a:spcPct val="50000"/>
              </a:spcBef>
            </a:pPr>
            <a:r>
              <a:rPr lang="en-US" altLang="en-US" smtClean="0">
                <a:latin typeface="Arial" panose="020B0604020202020204" pitchFamily="34" charset="0"/>
              </a:rPr>
              <a:t>The Limited Partners may require that total Commitments be capped at some amount</a:t>
            </a:r>
          </a:p>
          <a:p>
            <a:pPr>
              <a:spcBef>
                <a:spcPct val="50000"/>
              </a:spcBef>
            </a:pPr>
            <a:r>
              <a:rPr lang="en-US" altLang="en-US" smtClean="0">
                <a:latin typeface="Arial" panose="020B0604020202020204" pitchFamily="34" charset="0"/>
              </a:rPr>
              <a:t>The Principals often invest through the Fund</a:t>
            </a:r>
          </a:p>
          <a:p>
            <a:pPr>
              <a:spcBef>
                <a:spcPct val="50000"/>
              </a:spcBef>
            </a:pPr>
            <a:r>
              <a:rPr lang="en-US" altLang="en-US" smtClean="0">
                <a:latin typeface="Arial" panose="020B0604020202020204" pitchFamily="34" charset="0"/>
              </a:rPr>
              <a:t>Institutional funds typically include a Commitment from the firm</a:t>
            </a:r>
          </a:p>
          <a:p>
            <a:pPr>
              <a:spcBef>
                <a:spcPct val="50000"/>
              </a:spcBef>
            </a:pPr>
            <a:endParaRPr lang="en-US" altLang="en-US" smtClean="0">
              <a:latin typeface="Arial" panose="020B0604020202020204" pitchFamily="34" charset="0"/>
            </a:endParaRPr>
          </a:p>
          <a:p>
            <a:pPr>
              <a:spcBef>
                <a:spcPct val="50000"/>
              </a:spcBef>
            </a:pPr>
            <a:endParaRPr lang="en-US" altLang="en-US" sz="2000" smtClean="0">
              <a:latin typeface="Arial" panose="020B0604020202020204" pitchFamily="34" charset="0"/>
            </a:endParaRPr>
          </a:p>
          <a:p>
            <a:pPr>
              <a:spcBef>
                <a:spcPct val="50000"/>
              </a:spcBef>
            </a:pPr>
            <a:endParaRPr lang="en-US" altLang="en-US" sz="2000" smtClean="0">
              <a:latin typeface="Arial" panose="020B0604020202020204" pitchFamily="34" charset="0"/>
            </a:endParaRPr>
          </a:p>
        </p:txBody>
      </p:sp>
      <p:sp>
        <p:nvSpPr>
          <p:cNvPr id="1946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B046E2A9-1292-470D-9921-106752AAF2E7}" type="slidenum">
              <a:rPr lang="en-US" altLang="en-US" sz="1000">
                <a:solidFill>
                  <a:srgbClr val="015A7D"/>
                </a:solidFill>
              </a:rPr>
              <a:pPr eaLnBrk="1" hangingPunct="1">
                <a:spcBef>
                  <a:spcPct val="0"/>
                </a:spcBef>
                <a:buClrTx/>
                <a:buSzTx/>
                <a:buFontTx/>
                <a:buNone/>
              </a:pPr>
              <a:t>22</a:t>
            </a:fld>
            <a:endParaRPr lang="en-US" altLang="en-US" sz="1000">
              <a:solidFill>
                <a:srgbClr val="015A7D"/>
              </a:solidFill>
            </a:endParaRPr>
          </a:p>
        </p:txBody>
      </p:sp>
    </p:spTree>
    <p:extLst>
      <p:ext uri="{BB962C8B-B14F-4D97-AF65-F5344CB8AC3E}">
        <p14:creationId xmlns:p14="http://schemas.microsoft.com/office/powerpoint/2010/main" val="3031135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68338" y="504825"/>
            <a:ext cx="7772400" cy="838200"/>
          </a:xfrm>
        </p:spPr>
        <p:txBody>
          <a:bodyPr/>
          <a:lstStyle/>
          <a:p>
            <a:r>
              <a:rPr lang="en-US" altLang="en-US" smtClean="0">
                <a:latin typeface="Arial" panose="020B0604020202020204" pitchFamily="34" charset="0"/>
              </a:rPr>
              <a:t>Co-Investment and Parallel Funds</a:t>
            </a:r>
          </a:p>
        </p:txBody>
      </p:sp>
      <p:sp>
        <p:nvSpPr>
          <p:cNvPr id="20483" name="Rectangle 3"/>
          <p:cNvSpPr>
            <a:spLocks noGrp="1" noChangeArrowheads="1"/>
          </p:cNvSpPr>
          <p:nvPr>
            <p:ph type="body" idx="4294967295"/>
          </p:nvPr>
        </p:nvSpPr>
        <p:spPr>
          <a:xfrm>
            <a:off x="644525" y="1703388"/>
            <a:ext cx="7772400" cy="4394200"/>
          </a:xfrm>
        </p:spPr>
        <p:txBody>
          <a:bodyPr/>
          <a:lstStyle/>
          <a:p>
            <a:pPr>
              <a:spcBef>
                <a:spcPct val="50000"/>
              </a:spcBef>
            </a:pPr>
            <a:r>
              <a:rPr lang="en-US" altLang="en-US" smtClean="0">
                <a:latin typeface="Arial" panose="020B0604020202020204" pitchFamily="34" charset="0"/>
              </a:rPr>
              <a:t>Co-investment funds may have different terms</a:t>
            </a:r>
          </a:p>
          <a:p>
            <a:pPr>
              <a:spcBef>
                <a:spcPct val="50000"/>
              </a:spcBef>
            </a:pPr>
            <a:r>
              <a:rPr lang="en-US" altLang="en-US" smtClean="0">
                <a:latin typeface="Arial" panose="020B0604020202020204" pitchFamily="34" charset="0"/>
              </a:rPr>
              <a:t>Generally invest at the same time and on the same terms as the Fund</a:t>
            </a:r>
          </a:p>
          <a:p>
            <a:pPr>
              <a:spcBef>
                <a:spcPct val="50000"/>
              </a:spcBef>
            </a:pPr>
            <a:r>
              <a:rPr lang="en-US" altLang="en-US" smtClean="0">
                <a:latin typeface="Arial" panose="020B0604020202020204" pitchFamily="34" charset="0"/>
              </a:rPr>
              <a:t>Key investor point:  avoid cherry-picking</a:t>
            </a:r>
          </a:p>
          <a:p>
            <a:pPr>
              <a:spcBef>
                <a:spcPct val="50000"/>
              </a:spcBef>
            </a:pPr>
            <a:r>
              <a:rPr lang="en-US" altLang="en-US" smtClean="0">
                <a:latin typeface="Arial" panose="020B0604020202020204" pitchFamily="34" charset="0"/>
              </a:rPr>
              <a:t>Generally cannot exit prior to the Fund’s exit</a:t>
            </a:r>
          </a:p>
          <a:p>
            <a:pPr>
              <a:spcBef>
                <a:spcPct val="50000"/>
              </a:spcBef>
            </a:pPr>
            <a:r>
              <a:rPr lang="en-US" altLang="en-US" smtClean="0">
                <a:latin typeface="Arial" panose="020B0604020202020204" pitchFamily="34" charset="0"/>
              </a:rPr>
              <a:t>Share Investment expenses, indemnification expenses</a:t>
            </a:r>
          </a:p>
        </p:txBody>
      </p:sp>
      <p:sp>
        <p:nvSpPr>
          <p:cNvPr id="2048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449BA008-6949-445A-A48E-8F24E347172E}" type="slidenum">
              <a:rPr lang="en-US" altLang="en-US" sz="1000">
                <a:solidFill>
                  <a:srgbClr val="015A7D"/>
                </a:solidFill>
              </a:rPr>
              <a:pPr eaLnBrk="1" hangingPunct="1">
                <a:spcBef>
                  <a:spcPct val="0"/>
                </a:spcBef>
                <a:buClrTx/>
                <a:buSzTx/>
                <a:buFontTx/>
                <a:buNone/>
              </a:pPr>
              <a:t>23</a:t>
            </a:fld>
            <a:endParaRPr lang="en-US" altLang="en-US" sz="1000">
              <a:solidFill>
                <a:srgbClr val="015A7D"/>
              </a:solidFill>
            </a:endParaRPr>
          </a:p>
        </p:txBody>
      </p:sp>
    </p:spTree>
    <p:extLst>
      <p:ext uri="{BB962C8B-B14F-4D97-AF65-F5344CB8AC3E}">
        <p14:creationId xmlns:p14="http://schemas.microsoft.com/office/powerpoint/2010/main" val="4000322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68338" y="476250"/>
            <a:ext cx="7772400" cy="838200"/>
          </a:xfrm>
        </p:spPr>
        <p:txBody>
          <a:bodyPr/>
          <a:lstStyle/>
          <a:p>
            <a:r>
              <a:rPr lang="en-US" altLang="en-US" smtClean="0">
                <a:latin typeface="Arial" panose="020B0604020202020204" pitchFamily="34" charset="0"/>
              </a:rPr>
              <a:t>Closings</a:t>
            </a:r>
          </a:p>
        </p:txBody>
      </p:sp>
      <p:sp>
        <p:nvSpPr>
          <p:cNvPr id="21507" name="Rectangle 3"/>
          <p:cNvSpPr>
            <a:spLocks noGrp="1" noChangeArrowheads="1"/>
          </p:cNvSpPr>
          <p:nvPr>
            <p:ph type="body" idx="4294967295"/>
          </p:nvPr>
        </p:nvSpPr>
        <p:spPr/>
        <p:txBody>
          <a:bodyPr/>
          <a:lstStyle/>
          <a:p>
            <a:pPr>
              <a:spcBef>
                <a:spcPct val="50000"/>
              </a:spcBef>
            </a:pPr>
            <a:r>
              <a:rPr lang="en-US" altLang="en-US" smtClean="0">
                <a:latin typeface="Arial" panose="020B0604020202020204" pitchFamily="34" charset="0"/>
              </a:rPr>
              <a:t>The amount of time that the General Partner may hold closings to admit additional Limited Partners is limited in duration</a:t>
            </a:r>
          </a:p>
          <a:p>
            <a:pPr>
              <a:spcBef>
                <a:spcPct val="50000"/>
              </a:spcBef>
            </a:pPr>
            <a:r>
              <a:rPr lang="en-US" altLang="en-US" smtClean="0">
                <a:latin typeface="Arial" panose="020B0604020202020204" pitchFamily="34" charset="0"/>
              </a:rPr>
              <a:t>Limited Partners want the General Partner’s focus to move to doing deals; concern over new investors getting to take a risk-free look at deals and buy in at cost instead of increased value</a:t>
            </a:r>
          </a:p>
          <a:p>
            <a:pPr>
              <a:spcBef>
                <a:spcPct val="50000"/>
              </a:spcBef>
            </a:pPr>
            <a:r>
              <a:rPr lang="en-US" altLang="en-US" smtClean="0">
                <a:latin typeface="Arial" panose="020B0604020202020204" pitchFamily="34" charset="0"/>
              </a:rPr>
              <a:t>In today’s market, you often see a 12 to18 month admission period, beginning on the date of the Initial Closing</a:t>
            </a:r>
            <a:endParaRPr lang="en-US" altLang="en-US" sz="2000" smtClean="0">
              <a:latin typeface="Arial" panose="020B0604020202020204" pitchFamily="34" charset="0"/>
            </a:endParaRPr>
          </a:p>
        </p:txBody>
      </p:sp>
      <p:sp>
        <p:nvSpPr>
          <p:cNvPr id="2150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F4619A38-0042-452C-8F24-0914E5F64545}" type="slidenum">
              <a:rPr lang="en-US" altLang="en-US" sz="1000">
                <a:solidFill>
                  <a:srgbClr val="015A7D"/>
                </a:solidFill>
              </a:rPr>
              <a:pPr eaLnBrk="1" hangingPunct="1">
                <a:spcBef>
                  <a:spcPct val="0"/>
                </a:spcBef>
                <a:buClrTx/>
                <a:buSzTx/>
                <a:buFontTx/>
                <a:buNone/>
              </a:pPr>
              <a:t>24</a:t>
            </a:fld>
            <a:endParaRPr lang="en-US" altLang="en-US" sz="1000">
              <a:solidFill>
                <a:srgbClr val="015A7D"/>
              </a:solidFill>
            </a:endParaRPr>
          </a:p>
        </p:txBody>
      </p:sp>
    </p:spTree>
    <p:extLst>
      <p:ext uri="{BB962C8B-B14F-4D97-AF65-F5344CB8AC3E}">
        <p14:creationId xmlns:p14="http://schemas.microsoft.com/office/powerpoint/2010/main" val="1219335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en-US" altLang="en-US" smtClean="0">
                <a:latin typeface="Arial" panose="020B0604020202020204" pitchFamily="34" charset="0"/>
              </a:rPr>
              <a:t>Subsequent Closing Partners</a:t>
            </a:r>
          </a:p>
        </p:txBody>
      </p:sp>
      <p:sp>
        <p:nvSpPr>
          <p:cNvPr id="22531" name="Rectangle 3"/>
          <p:cNvSpPr>
            <a:spLocks noGrp="1" noChangeArrowheads="1"/>
          </p:cNvSpPr>
          <p:nvPr>
            <p:ph type="body" idx="4294967295"/>
          </p:nvPr>
        </p:nvSpPr>
        <p:spPr>
          <a:xfrm>
            <a:off x="635000" y="1549400"/>
            <a:ext cx="7772400" cy="4900613"/>
          </a:xfrm>
        </p:spPr>
        <p:txBody>
          <a:bodyPr/>
          <a:lstStyle/>
          <a:p>
            <a:pPr>
              <a:spcBef>
                <a:spcPct val="50000"/>
              </a:spcBef>
            </a:pPr>
            <a:r>
              <a:rPr lang="en-US" altLang="en-US" sz="2000" smtClean="0">
                <a:latin typeface="Arial" panose="020B0604020202020204" pitchFamily="34" charset="0"/>
              </a:rPr>
              <a:t>Limited Partners admitted to the Fund after the Initial Closing generally participate in all deals made prior to their admission</a:t>
            </a:r>
          </a:p>
          <a:p>
            <a:pPr>
              <a:spcBef>
                <a:spcPct val="50000"/>
              </a:spcBef>
            </a:pPr>
            <a:r>
              <a:rPr lang="en-US" altLang="en-US" sz="2000" smtClean="0">
                <a:latin typeface="Arial" panose="020B0604020202020204" pitchFamily="34" charset="0"/>
              </a:rPr>
              <a:t>Contribute an amount equal to their proportionate share of all funded Commitments of Partners admitted in prior closings, </a:t>
            </a:r>
            <a:r>
              <a:rPr lang="en-US" altLang="en-US" sz="2000" u="sng" smtClean="0">
                <a:latin typeface="Arial" panose="020B0604020202020204" pitchFamily="34" charset="0"/>
              </a:rPr>
              <a:t>plus</a:t>
            </a:r>
            <a:r>
              <a:rPr lang="en-US" altLang="en-US" sz="2000" smtClean="0">
                <a:latin typeface="Arial" panose="020B0604020202020204" pitchFamily="34" charset="0"/>
              </a:rPr>
              <a:t> interest </a:t>
            </a:r>
          </a:p>
          <a:p>
            <a:pPr>
              <a:spcBef>
                <a:spcPct val="50000"/>
              </a:spcBef>
            </a:pPr>
            <a:r>
              <a:rPr lang="en-US" altLang="en-US" sz="2000" smtClean="0">
                <a:latin typeface="Arial" panose="020B0604020202020204" pitchFamily="34" charset="0"/>
              </a:rPr>
              <a:t>Amounts contributed by subsequent closing Partners (other than amounts attributable to the Management Fee) are refunded to the previously-admitted Partners and, other than the interest component, may be drawn down again by the Fund</a:t>
            </a:r>
          </a:p>
          <a:p>
            <a:pPr>
              <a:spcBef>
                <a:spcPct val="50000"/>
              </a:spcBef>
            </a:pPr>
            <a:r>
              <a:rPr lang="en-US" altLang="en-US" sz="2000" smtClean="0">
                <a:latin typeface="Arial" panose="020B0604020202020204" pitchFamily="34" charset="0"/>
              </a:rPr>
              <a:t>Note, if the Management Fee is based on invested capital, then amounts are refunded to the previously-admitted Partners, not the Manager</a:t>
            </a:r>
          </a:p>
        </p:txBody>
      </p:sp>
      <p:sp>
        <p:nvSpPr>
          <p:cNvPr id="2253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9DC690B6-EFCF-425F-8C8D-489B0C85624D}" type="slidenum">
              <a:rPr lang="en-US" altLang="en-US" sz="1000">
                <a:solidFill>
                  <a:srgbClr val="015A7D"/>
                </a:solidFill>
              </a:rPr>
              <a:pPr eaLnBrk="1" hangingPunct="1">
                <a:spcBef>
                  <a:spcPct val="0"/>
                </a:spcBef>
                <a:buClrTx/>
                <a:buSzTx/>
                <a:buFontTx/>
                <a:buNone/>
              </a:pPr>
              <a:t>25</a:t>
            </a:fld>
            <a:endParaRPr lang="en-US" altLang="en-US" sz="1000">
              <a:solidFill>
                <a:srgbClr val="015A7D"/>
              </a:solidFill>
            </a:endParaRPr>
          </a:p>
        </p:txBody>
      </p:sp>
    </p:spTree>
    <p:extLst>
      <p:ext uri="{BB962C8B-B14F-4D97-AF65-F5344CB8AC3E}">
        <p14:creationId xmlns:p14="http://schemas.microsoft.com/office/powerpoint/2010/main" val="957917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68338" y="466725"/>
            <a:ext cx="7772400" cy="838200"/>
          </a:xfrm>
        </p:spPr>
        <p:txBody>
          <a:bodyPr/>
          <a:lstStyle/>
          <a:p>
            <a:r>
              <a:rPr lang="en-US" altLang="en-US" smtClean="0">
                <a:latin typeface="Arial" panose="020B0604020202020204" pitchFamily="34" charset="0"/>
              </a:rPr>
              <a:t>Drawdowns</a:t>
            </a:r>
          </a:p>
        </p:txBody>
      </p:sp>
      <p:sp>
        <p:nvSpPr>
          <p:cNvPr id="23555" name="Rectangle 3"/>
          <p:cNvSpPr>
            <a:spLocks noGrp="1" noChangeArrowheads="1"/>
          </p:cNvSpPr>
          <p:nvPr>
            <p:ph type="body" idx="4294967295"/>
          </p:nvPr>
        </p:nvSpPr>
        <p:spPr/>
        <p:txBody>
          <a:bodyPr/>
          <a:lstStyle/>
          <a:p>
            <a:pPr>
              <a:spcBef>
                <a:spcPct val="50000"/>
              </a:spcBef>
            </a:pPr>
            <a:r>
              <a:rPr lang="en-US" altLang="en-US" smtClean="0">
                <a:latin typeface="Arial" panose="020B0604020202020204" pitchFamily="34" charset="0"/>
              </a:rPr>
              <a:t>Unlike a hedge fund, a private equity fund only calls capital as and when needed to make investments and to pay Fund liabilities and expenses</a:t>
            </a:r>
          </a:p>
          <a:p>
            <a:pPr>
              <a:spcBef>
                <a:spcPct val="50000"/>
              </a:spcBef>
            </a:pPr>
            <a:r>
              <a:rPr lang="en-US" altLang="en-US" smtClean="0">
                <a:latin typeface="Arial" panose="020B0604020202020204" pitchFamily="34" charset="0"/>
              </a:rPr>
              <a:t>Generally upon 10</a:t>
            </a:r>
            <a:r>
              <a:rPr lang="en-US" altLang="en-US" b="1" smtClean="0">
                <a:latin typeface="Arial" panose="020B0604020202020204" pitchFamily="34" charset="0"/>
              </a:rPr>
              <a:t> </a:t>
            </a:r>
            <a:r>
              <a:rPr lang="en-US" altLang="en-US" smtClean="0">
                <a:latin typeface="Arial" panose="020B0604020202020204" pitchFamily="34" charset="0"/>
              </a:rPr>
              <a:t>days’ prior written notice </a:t>
            </a:r>
          </a:p>
          <a:p>
            <a:pPr>
              <a:spcBef>
                <a:spcPct val="50000"/>
              </a:spcBef>
            </a:pPr>
            <a:r>
              <a:rPr lang="en-US" altLang="en-US" smtClean="0">
                <a:latin typeface="Arial" panose="020B0604020202020204" pitchFamily="34" charset="0"/>
              </a:rPr>
              <a:t>Credit facility</a:t>
            </a:r>
          </a:p>
          <a:p>
            <a:pPr>
              <a:spcBef>
                <a:spcPct val="50000"/>
              </a:spcBef>
            </a:pPr>
            <a:endParaRPr lang="en-US" altLang="en-US" smtClean="0">
              <a:latin typeface="Arial" panose="020B0604020202020204" pitchFamily="34" charset="0"/>
            </a:endParaRPr>
          </a:p>
          <a:p>
            <a:pPr>
              <a:spcBef>
                <a:spcPct val="50000"/>
              </a:spcBef>
            </a:pPr>
            <a:endParaRPr lang="en-US" altLang="en-US" sz="2000" smtClean="0">
              <a:latin typeface="Arial" panose="020B0604020202020204" pitchFamily="34" charset="0"/>
            </a:endParaRPr>
          </a:p>
        </p:txBody>
      </p:sp>
      <p:sp>
        <p:nvSpPr>
          <p:cNvPr id="2355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96CFB335-F6AE-4DCA-A2CB-444F94BC166D}" type="slidenum">
              <a:rPr lang="en-US" altLang="en-US" sz="1000">
                <a:solidFill>
                  <a:srgbClr val="015A7D"/>
                </a:solidFill>
              </a:rPr>
              <a:pPr eaLnBrk="1" hangingPunct="1">
                <a:spcBef>
                  <a:spcPct val="0"/>
                </a:spcBef>
                <a:buClrTx/>
                <a:buSzTx/>
                <a:buFontTx/>
                <a:buNone/>
              </a:pPr>
              <a:t>26</a:t>
            </a:fld>
            <a:endParaRPr lang="en-US" altLang="en-US" sz="1000">
              <a:solidFill>
                <a:srgbClr val="015A7D"/>
              </a:solidFill>
            </a:endParaRPr>
          </a:p>
        </p:txBody>
      </p:sp>
    </p:spTree>
    <p:extLst>
      <p:ext uri="{BB962C8B-B14F-4D97-AF65-F5344CB8AC3E}">
        <p14:creationId xmlns:p14="http://schemas.microsoft.com/office/powerpoint/2010/main" val="2042761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altLang="en-US" smtClean="0">
                <a:latin typeface="Arial" panose="020B0604020202020204" pitchFamily="34" charset="0"/>
              </a:rPr>
              <a:t>Limited Partner Default</a:t>
            </a:r>
          </a:p>
        </p:txBody>
      </p:sp>
      <p:sp>
        <p:nvSpPr>
          <p:cNvPr id="24579" name="Rectangle 3"/>
          <p:cNvSpPr>
            <a:spLocks noGrp="1" noChangeArrowheads="1"/>
          </p:cNvSpPr>
          <p:nvPr>
            <p:ph type="body" idx="4294967295"/>
          </p:nvPr>
        </p:nvSpPr>
        <p:spPr/>
        <p:txBody>
          <a:bodyPr/>
          <a:lstStyle/>
          <a:p>
            <a:pPr>
              <a:spcBef>
                <a:spcPct val="50000"/>
              </a:spcBef>
            </a:pPr>
            <a:r>
              <a:rPr lang="en-US" altLang="en-US" dirty="0" smtClean="0">
                <a:latin typeface="Arial" panose="020B0604020202020204" pitchFamily="34" charset="0"/>
              </a:rPr>
              <a:t>Penalty for failing to contribute capital on time or at all</a:t>
            </a:r>
          </a:p>
          <a:p>
            <a:pPr>
              <a:spcBef>
                <a:spcPct val="50000"/>
              </a:spcBef>
            </a:pPr>
            <a:r>
              <a:rPr lang="en-US" altLang="en-US" dirty="0" smtClean="0">
                <a:latin typeface="Arial" panose="020B0604020202020204" pitchFamily="34" charset="0"/>
              </a:rPr>
              <a:t>Penalty for transferring all or a portion of its interest in contravention of the Limited Partnership Agreement</a:t>
            </a:r>
          </a:p>
          <a:p>
            <a:pPr>
              <a:spcBef>
                <a:spcPct val="50000"/>
              </a:spcBef>
            </a:pPr>
            <a:r>
              <a:rPr lang="en-US" altLang="en-US" dirty="0" smtClean="0">
                <a:latin typeface="Arial" panose="020B0604020202020204" pitchFamily="34" charset="0"/>
              </a:rPr>
              <a:t>Enforceability issues, especially in bankruptcy</a:t>
            </a:r>
          </a:p>
        </p:txBody>
      </p:sp>
      <p:sp>
        <p:nvSpPr>
          <p:cNvPr id="2458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40B78AB4-6A6D-45CD-A51A-3DDF92948EAB}" type="slidenum">
              <a:rPr lang="en-US" altLang="en-US" sz="1000">
                <a:solidFill>
                  <a:srgbClr val="015A7D"/>
                </a:solidFill>
              </a:rPr>
              <a:pPr eaLnBrk="1" hangingPunct="1">
                <a:spcBef>
                  <a:spcPct val="0"/>
                </a:spcBef>
                <a:buClrTx/>
                <a:buSzTx/>
                <a:buFontTx/>
                <a:buNone/>
              </a:pPr>
              <a:t>27</a:t>
            </a:fld>
            <a:endParaRPr lang="en-US" altLang="en-US" sz="1000">
              <a:solidFill>
                <a:srgbClr val="015A7D"/>
              </a:solidFill>
            </a:endParaRPr>
          </a:p>
        </p:txBody>
      </p:sp>
    </p:spTree>
    <p:extLst>
      <p:ext uri="{BB962C8B-B14F-4D97-AF65-F5344CB8AC3E}">
        <p14:creationId xmlns:p14="http://schemas.microsoft.com/office/powerpoint/2010/main" val="2817332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en-US" smtClean="0">
                <a:latin typeface="Arial" panose="020B0604020202020204" pitchFamily="34" charset="0"/>
              </a:rPr>
              <a:t>Term and Investment Period</a:t>
            </a:r>
          </a:p>
        </p:txBody>
      </p:sp>
      <p:sp>
        <p:nvSpPr>
          <p:cNvPr id="25603" name="Rectangle 3"/>
          <p:cNvSpPr>
            <a:spLocks noGrp="1" noChangeArrowheads="1"/>
          </p:cNvSpPr>
          <p:nvPr>
            <p:ph type="body" idx="4294967295"/>
          </p:nvPr>
        </p:nvSpPr>
        <p:spPr/>
        <p:txBody>
          <a:bodyPr/>
          <a:lstStyle/>
          <a:p>
            <a:pPr>
              <a:spcBef>
                <a:spcPct val="50000"/>
              </a:spcBef>
            </a:pPr>
            <a:r>
              <a:rPr lang="en-US" altLang="en-US" smtClean="0">
                <a:latin typeface="Arial" panose="020B0604020202020204" pitchFamily="34" charset="0"/>
              </a:rPr>
              <a:t>10-year term, plus 2 or 3 one-year extensions</a:t>
            </a:r>
          </a:p>
          <a:p>
            <a:pPr>
              <a:spcBef>
                <a:spcPct val="50000"/>
              </a:spcBef>
            </a:pPr>
            <a:r>
              <a:rPr lang="en-US" altLang="en-US" smtClean="0">
                <a:latin typeface="Arial" panose="020B0604020202020204" pitchFamily="34" charset="0"/>
              </a:rPr>
              <a:t>Five-year investment period beginning on the date of the Initial or Final Closing</a:t>
            </a:r>
          </a:p>
          <a:p>
            <a:pPr>
              <a:spcBef>
                <a:spcPct val="50000"/>
              </a:spcBef>
            </a:pPr>
            <a:r>
              <a:rPr lang="en-US" altLang="en-US" smtClean="0">
                <a:latin typeface="Arial" panose="020B0604020202020204" pitchFamily="34" charset="0"/>
              </a:rPr>
              <a:t>Once the Investment Period is over, the Fund cannot make new portfolio investments, but may (</a:t>
            </a:r>
            <a:r>
              <a:rPr lang="en-US" altLang="en-US" i="1" smtClean="0">
                <a:latin typeface="Arial" panose="020B0604020202020204" pitchFamily="34" charset="0"/>
              </a:rPr>
              <a:t>i</a:t>
            </a:r>
            <a:r>
              <a:rPr lang="en-US" altLang="en-US" smtClean="0">
                <a:latin typeface="Arial" panose="020B0604020202020204" pitchFamily="34" charset="0"/>
              </a:rPr>
              <a:t>) complete portfolio investments that are</a:t>
            </a:r>
            <a:r>
              <a:rPr lang="en-US" altLang="en-US" b="1" smtClean="0">
                <a:latin typeface="Arial" panose="020B0604020202020204" pitchFamily="34" charset="0"/>
              </a:rPr>
              <a:t> </a:t>
            </a:r>
            <a:r>
              <a:rPr lang="en-US" altLang="en-US" smtClean="0">
                <a:latin typeface="Arial" panose="020B0604020202020204" pitchFamily="34" charset="0"/>
              </a:rPr>
              <a:t>in process, (</a:t>
            </a:r>
            <a:r>
              <a:rPr lang="en-US" altLang="en-US" i="1" smtClean="0">
                <a:latin typeface="Arial" panose="020B0604020202020204" pitchFamily="34" charset="0"/>
              </a:rPr>
              <a:t>ii</a:t>
            </a:r>
            <a:r>
              <a:rPr lang="en-US" altLang="en-US" smtClean="0">
                <a:latin typeface="Arial" panose="020B0604020202020204" pitchFamily="34" charset="0"/>
              </a:rPr>
              <a:t>) make follow‑on investments </a:t>
            </a:r>
            <a:r>
              <a:rPr lang="en-US" altLang="en-US" b="1" smtClean="0">
                <a:latin typeface="Arial" panose="020B0604020202020204" pitchFamily="34" charset="0"/>
              </a:rPr>
              <a:t>[</a:t>
            </a:r>
            <a:r>
              <a:rPr lang="en-US" altLang="en-US" smtClean="0">
                <a:latin typeface="Arial" panose="020B0604020202020204" pitchFamily="34" charset="0"/>
              </a:rPr>
              <a:t>in an aggregate amount up to </a:t>
            </a:r>
            <a:r>
              <a:rPr lang="en-US" altLang="en-US" b="1" smtClean="0">
                <a:latin typeface="Arial" panose="020B0604020202020204" pitchFamily="34" charset="0"/>
              </a:rPr>
              <a:t>[</a:t>
            </a:r>
            <a:r>
              <a:rPr lang="en-US" altLang="en-US" smtClean="0">
                <a:latin typeface="Arial" panose="020B0604020202020204" pitchFamily="34" charset="0"/>
              </a:rPr>
              <a:t>25%</a:t>
            </a:r>
            <a:r>
              <a:rPr lang="en-US" altLang="en-US" b="1" smtClean="0">
                <a:latin typeface="Arial" panose="020B0604020202020204" pitchFamily="34" charset="0"/>
              </a:rPr>
              <a:t>]</a:t>
            </a:r>
            <a:r>
              <a:rPr lang="en-US" altLang="en-US" smtClean="0">
                <a:latin typeface="Arial" panose="020B0604020202020204" pitchFamily="34" charset="0"/>
              </a:rPr>
              <a:t> of total Commitments</a:t>
            </a:r>
            <a:r>
              <a:rPr lang="en-US" altLang="en-US" b="1" smtClean="0">
                <a:latin typeface="Arial" panose="020B0604020202020204" pitchFamily="34" charset="0"/>
              </a:rPr>
              <a:t>]</a:t>
            </a:r>
            <a:r>
              <a:rPr lang="en-US" altLang="en-US" smtClean="0">
                <a:latin typeface="Arial" panose="020B0604020202020204" pitchFamily="34" charset="0"/>
              </a:rPr>
              <a:t>, and (</a:t>
            </a:r>
            <a:r>
              <a:rPr lang="en-US" altLang="en-US" i="1" smtClean="0">
                <a:latin typeface="Arial" panose="020B0604020202020204" pitchFamily="34" charset="0"/>
              </a:rPr>
              <a:t>iii</a:t>
            </a:r>
            <a:r>
              <a:rPr lang="en-US" altLang="en-US" smtClean="0">
                <a:latin typeface="Arial" panose="020B0604020202020204" pitchFamily="34" charset="0"/>
              </a:rPr>
              <a:t>) continue to draw down Commitments to pay Fund liabilities and expenses</a:t>
            </a:r>
            <a:r>
              <a:rPr lang="en-US" altLang="en-US" sz="2000" smtClean="0">
                <a:latin typeface="Arial" panose="020B0604020202020204" pitchFamily="34" charset="0"/>
              </a:rPr>
              <a:t> </a:t>
            </a:r>
          </a:p>
        </p:txBody>
      </p:sp>
      <p:sp>
        <p:nvSpPr>
          <p:cNvPr id="2560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2E06D6B6-B35E-47A8-940D-9059524393F4}" type="slidenum">
              <a:rPr lang="en-US" altLang="en-US" sz="1000">
                <a:solidFill>
                  <a:srgbClr val="015A7D"/>
                </a:solidFill>
              </a:rPr>
              <a:pPr eaLnBrk="1" hangingPunct="1">
                <a:spcBef>
                  <a:spcPct val="0"/>
                </a:spcBef>
                <a:buClrTx/>
                <a:buSzTx/>
                <a:buFontTx/>
                <a:buNone/>
              </a:pPr>
              <a:t>28</a:t>
            </a:fld>
            <a:endParaRPr lang="en-US" altLang="en-US" sz="1000">
              <a:solidFill>
                <a:srgbClr val="015A7D"/>
              </a:solidFill>
            </a:endParaRPr>
          </a:p>
        </p:txBody>
      </p:sp>
    </p:spTree>
    <p:extLst>
      <p:ext uri="{BB962C8B-B14F-4D97-AF65-F5344CB8AC3E}">
        <p14:creationId xmlns:p14="http://schemas.microsoft.com/office/powerpoint/2010/main" val="2880029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r>
              <a:rPr lang="en-US" altLang="en-US" smtClean="0">
                <a:latin typeface="Arial" panose="020B0604020202020204" pitchFamily="34" charset="0"/>
              </a:rPr>
              <a:t>Reinvestment/Recycling</a:t>
            </a:r>
          </a:p>
        </p:txBody>
      </p:sp>
      <p:sp>
        <p:nvSpPr>
          <p:cNvPr id="26627" name="Rectangle 3"/>
          <p:cNvSpPr>
            <a:spLocks noGrp="1" noChangeArrowheads="1"/>
          </p:cNvSpPr>
          <p:nvPr>
            <p:ph type="body" idx="4294967295"/>
          </p:nvPr>
        </p:nvSpPr>
        <p:spPr/>
        <p:txBody>
          <a:bodyPr/>
          <a:lstStyle/>
          <a:p>
            <a:pPr>
              <a:spcBef>
                <a:spcPct val="50000"/>
              </a:spcBef>
            </a:pPr>
            <a:r>
              <a:rPr lang="en-US" altLang="en-US" smtClean="0">
                <a:latin typeface="Arial" panose="020B0604020202020204" pitchFamily="34" charset="0"/>
              </a:rPr>
              <a:t>Provision allows the Fund to reinvest capital returned to the Limited Partners within limited time frame (</a:t>
            </a:r>
            <a:r>
              <a:rPr lang="en-US" altLang="en-US" i="1" smtClean="0">
                <a:latin typeface="Arial" panose="020B0604020202020204" pitchFamily="34" charset="0"/>
              </a:rPr>
              <a:t>e.g.</a:t>
            </a:r>
            <a:r>
              <a:rPr lang="en-US" altLang="en-US" smtClean="0">
                <a:latin typeface="Arial" panose="020B0604020202020204" pitchFamily="34" charset="0"/>
              </a:rPr>
              <a:t>, capital invested by the Fund and realised within</a:t>
            </a:r>
            <a:r>
              <a:rPr lang="en-US" altLang="en-US" b="1" smtClean="0">
                <a:latin typeface="Arial" panose="020B0604020202020204" pitchFamily="34" charset="0"/>
              </a:rPr>
              <a:t> [13]</a:t>
            </a:r>
            <a:r>
              <a:rPr lang="en-US" altLang="en-US" smtClean="0">
                <a:latin typeface="Arial" panose="020B0604020202020204" pitchFamily="34" charset="0"/>
              </a:rPr>
              <a:t> months) </a:t>
            </a:r>
          </a:p>
          <a:p>
            <a:pPr>
              <a:spcBef>
                <a:spcPct val="50000"/>
              </a:spcBef>
            </a:pPr>
            <a:r>
              <a:rPr lang="en-US" altLang="en-US" smtClean="0">
                <a:latin typeface="Arial" panose="020B0604020202020204" pitchFamily="34" charset="0"/>
              </a:rPr>
              <a:t>Generally permitted to recycle capital funded to pay Fund expenses or organisational expenses</a:t>
            </a:r>
            <a:r>
              <a:rPr lang="en-US" altLang="en-US" sz="2000" smtClean="0">
                <a:latin typeface="Arial" panose="020B0604020202020204" pitchFamily="34" charset="0"/>
              </a:rPr>
              <a:t> </a:t>
            </a:r>
          </a:p>
        </p:txBody>
      </p:sp>
      <p:sp>
        <p:nvSpPr>
          <p:cNvPr id="2662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6CF02F03-FEAF-4E8E-A5B0-46370DC6771A}" type="slidenum">
              <a:rPr lang="en-US" altLang="en-US" sz="1000">
                <a:solidFill>
                  <a:srgbClr val="015A7D"/>
                </a:solidFill>
              </a:rPr>
              <a:pPr eaLnBrk="1" hangingPunct="1">
                <a:spcBef>
                  <a:spcPct val="0"/>
                </a:spcBef>
                <a:buClrTx/>
                <a:buSzTx/>
                <a:buFontTx/>
                <a:buNone/>
              </a:pPr>
              <a:t>29</a:t>
            </a:fld>
            <a:endParaRPr lang="en-US" altLang="en-US" sz="1000">
              <a:solidFill>
                <a:srgbClr val="015A7D"/>
              </a:solidFill>
            </a:endParaRPr>
          </a:p>
        </p:txBody>
      </p:sp>
    </p:spTree>
    <p:extLst>
      <p:ext uri="{BB962C8B-B14F-4D97-AF65-F5344CB8AC3E}">
        <p14:creationId xmlns:p14="http://schemas.microsoft.com/office/powerpoint/2010/main" val="2775112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US" sz="3400" dirty="0" smtClean="0">
                <a:solidFill>
                  <a:schemeClr val="tx1"/>
                </a:solidFill>
              </a:rPr>
              <a:t>Discussion Participants</a:t>
            </a:r>
            <a:endParaRPr lang="en-US" sz="3400" dirty="0">
              <a:solidFill>
                <a:schemeClr val="tx1"/>
              </a:solidFill>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540" y="1404172"/>
            <a:ext cx="1946219" cy="1946219"/>
          </a:xfr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514" y="1405767"/>
            <a:ext cx="1944624" cy="194462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540" y="3818763"/>
            <a:ext cx="1944624" cy="194462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9514" y="3818763"/>
            <a:ext cx="1944624" cy="1944624"/>
          </a:xfrm>
          <a:prstGeom prst="rect">
            <a:avLst/>
          </a:prstGeom>
        </p:spPr>
      </p:pic>
      <p:sp>
        <p:nvSpPr>
          <p:cNvPr id="16" name="TextBox 15"/>
          <p:cNvSpPr txBox="1"/>
          <p:nvPr/>
        </p:nvSpPr>
        <p:spPr>
          <a:xfrm>
            <a:off x="2471502" y="1777116"/>
            <a:ext cx="2014773" cy="1200329"/>
          </a:xfrm>
          <a:prstGeom prst="rect">
            <a:avLst/>
          </a:prstGeom>
          <a:noFill/>
        </p:spPr>
        <p:txBody>
          <a:bodyPr wrap="square" rtlCol="0">
            <a:spAutoFit/>
          </a:bodyPr>
          <a:lstStyle/>
          <a:p>
            <a:r>
              <a:rPr lang="en-US" b="1" dirty="0" smtClean="0"/>
              <a:t>Gavin Anderson</a:t>
            </a:r>
          </a:p>
          <a:p>
            <a:endParaRPr lang="en-US" dirty="0"/>
          </a:p>
          <a:p>
            <a:r>
              <a:rPr lang="en-US" i="1" dirty="0" smtClean="0"/>
              <a:t>International Counsel</a:t>
            </a:r>
          </a:p>
        </p:txBody>
      </p:sp>
      <p:sp>
        <p:nvSpPr>
          <p:cNvPr id="17" name="TextBox 16"/>
          <p:cNvSpPr txBox="1"/>
          <p:nvPr/>
        </p:nvSpPr>
        <p:spPr>
          <a:xfrm>
            <a:off x="6796650" y="1777116"/>
            <a:ext cx="1719426" cy="923330"/>
          </a:xfrm>
          <a:prstGeom prst="rect">
            <a:avLst/>
          </a:prstGeom>
          <a:noFill/>
        </p:spPr>
        <p:txBody>
          <a:bodyPr wrap="square" rtlCol="0">
            <a:spAutoFit/>
          </a:bodyPr>
          <a:lstStyle/>
          <a:p>
            <a:r>
              <a:rPr lang="en-US" b="1" dirty="0" smtClean="0"/>
              <a:t>Erica </a:t>
            </a:r>
            <a:r>
              <a:rPr lang="en-US" b="1" dirty="0" err="1" smtClean="0"/>
              <a:t>Berthou</a:t>
            </a:r>
            <a:endParaRPr lang="en-US" b="1" dirty="0" smtClean="0"/>
          </a:p>
          <a:p>
            <a:endParaRPr lang="en-US" dirty="0" smtClean="0"/>
          </a:p>
          <a:p>
            <a:r>
              <a:rPr lang="en-US" i="1" dirty="0" smtClean="0"/>
              <a:t>Partner</a:t>
            </a:r>
            <a:endParaRPr lang="en-US" i="1" dirty="0"/>
          </a:p>
        </p:txBody>
      </p:sp>
      <p:sp>
        <p:nvSpPr>
          <p:cNvPr id="18" name="TextBox 17"/>
          <p:cNvSpPr txBox="1"/>
          <p:nvPr/>
        </p:nvSpPr>
        <p:spPr>
          <a:xfrm>
            <a:off x="2471502" y="4142613"/>
            <a:ext cx="1719426" cy="923330"/>
          </a:xfrm>
          <a:prstGeom prst="rect">
            <a:avLst/>
          </a:prstGeom>
          <a:noFill/>
        </p:spPr>
        <p:txBody>
          <a:bodyPr wrap="square" rtlCol="0">
            <a:spAutoFit/>
          </a:bodyPr>
          <a:lstStyle/>
          <a:p>
            <a:r>
              <a:rPr lang="en-US" b="1" dirty="0" smtClean="0"/>
              <a:t>Peter Furci</a:t>
            </a:r>
          </a:p>
          <a:p>
            <a:endParaRPr lang="en-US" dirty="0"/>
          </a:p>
          <a:p>
            <a:r>
              <a:rPr lang="en-US" i="1" dirty="0" smtClean="0"/>
              <a:t>Partner</a:t>
            </a:r>
            <a:endParaRPr lang="en-US" i="1" dirty="0"/>
          </a:p>
        </p:txBody>
      </p:sp>
      <p:sp>
        <p:nvSpPr>
          <p:cNvPr id="19" name="TextBox 18"/>
          <p:cNvSpPr txBox="1"/>
          <p:nvPr/>
        </p:nvSpPr>
        <p:spPr>
          <a:xfrm>
            <a:off x="6796650" y="4142613"/>
            <a:ext cx="2204838" cy="923330"/>
          </a:xfrm>
          <a:prstGeom prst="rect">
            <a:avLst/>
          </a:prstGeom>
          <a:noFill/>
        </p:spPr>
        <p:txBody>
          <a:bodyPr wrap="square" rtlCol="0">
            <a:spAutoFit/>
          </a:bodyPr>
          <a:lstStyle/>
          <a:p>
            <a:r>
              <a:rPr lang="en-US" b="1" dirty="0" smtClean="0"/>
              <a:t>Andrew Ostrognai</a:t>
            </a:r>
          </a:p>
          <a:p>
            <a:endParaRPr lang="en-US" dirty="0"/>
          </a:p>
          <a:p>
            <a:r>
              <a:rPr lang="en-US" i="1" dirty="0" smtClean="0"/>
              <a:t>Partner</a:t>
            </a:r>
          </a:p>
        </p:txBody>
      </p:sp>
    </p:spTree>
    <p:extLst>
      <p:ext uri="{BB962C8B-B14F-4D97-AF65-F5344CB8AC3E}">
        <p14:creationId xmlns:p14="http://schemas.microsoft.com/office/powerpoint/2010/main" val="2594056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US" altLang="en-US" smtClean="0">
                <a:latin typeface="Arial" panose="020B0604020202020204" pitchFamily="34" charset="0"/>
              </a:rPr>
              <a:t>Diversification</a:t>
            </a:r>
          </a:p>
        </p:txBody>
      </p:sp>
      <p:sp>
        <p:nvSpPr>
          <p:cNvPr id="27651" name="Rectangle 3"/>
          <p:cNvSpPr>
            <a:spLocks noGrp="1" noChangeArrowheads="1"/>
          </p:cNvSpPr>
          <p:nvPr>
            <p:ph type="body" idx="4294967295"/>
          </p:nvPr>
        </p:nvSpPr>
        <p:spPr/>
        <p:txBody>
          <a:bodyPr/>
          <a:lstStyle/>
          <a:p>
            <a:pPr>
              <a:spcBef>
                <a:spcPct val="50000"/>
              </a:spcBef>
            </a:pPr>
            <a:r>
              <a:rPr lang="en-US" altLang="en-US" smtClean="0">
                <a:latin typeface="Arial" panose="020B0604020202020204" pitchFamily="34" charset="0"/>
              </a:rPr>
              <a:t>Provision prevents the General Partner from putting too much money in any one deal, and sometimes in any one industry and/or outside a specified geographic location</a:t>
            </a:r>
          </a:p>
          <a:p>
            <a:pPr>
              <a:spcBef>
                <a:spcPct val="50000"/>
              </a:spcBef>
            </a:pPr>
            <a:r>
              <a:rPr lang="en-US" altLang="en-US" smtClean="0">
                <a:latin typeface="Arial" panose="020B0604020202020204" pitchFamily="34" charset="0"/>
              </a:rPr>
              <a:t>Typically includes guarantees</a:t>
            </a:r>
          </a:p>
          <a:p>
            <a:pPr>
              <a:spcBef>
                <a:spcPct val="50000"/>
              </a:spcBef>
            </a:pPr>
            <a:endParaRPr lang="en-US" altLang="en-US" smtClean="0">
              <a:latin typeface="Arial" panose="020B0604020202020204" pitchFamily="34" charset="0"/>
            </a:endParaRPr>
          </a:p>
          <a:p>
            <a:pPr>
              <a:spcBef>
                <a:spcPct val="50000"/>
              </a:spcBef>
            </a:pPr>
            <a:endParaRPr lang="en-US" altLang="en-US" sz="2000" smtClean="0">
              <a:latin typeface="Arial" panose="020B0604020202020204" pitchFamily="34" charset="0"/>
            </a:endParaRPr>
          </a:p>
        </p:txBody>
      </p:sp>
      <p:sp>
        <p:nvSpPr>
          <p:cNvPr id="2765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69A159B3-CCB2-4E6E-BCAF-CDC6D0F298D6}" type="slidenum">
              <a:rPr lang="en-US" altLang="en-US" sz="1000">
                <a:solidFill>
                  <a:srgbClr val="015A7D"/>
                </a:solidFill>
              </a:rPr>
              <a:pPr eaLnBrk="1" hangingPunct="1">
                <a:spcBef>
                  <a:spcPct val="0"/>
                </a:spcBef>
                <a:buClrTx/>
                <a:buSzTx/>
                <a:buFontTx/>
                <a:buNone/>
              </a:pPr>
              <a:t>30</a:t>
            </a:fld>
            <a:endParaRPr lang="en-US" altLang="en-US" sz="1000">
              <a:solidFill>
                <a:srgbClr val="015A7D"/>
              </a:solidFill>
            </a:endParaRPr>
          </a:p>
        </p:txBody>
      </p:sp>
    </p:spTree>
    <p:extLst>
      <p:ext uri="{BB962C8B-B14F-4D97-AF65-F5344CB8AC3E}">
        <p14:creationId xmlns:p14="http://schemas.microsoft.com/office/powerpoint/2010/main" val="2834787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idx="4294967295"/>
          </p:nvPr>
        </p:nvSpPr>
        <p:spPr/>
        <p:txBody>
          <a:bodyPr/>
          <a:lstStyle/>
          <a:p>
            <a:r>
              <a:rPr lang="en-US" altLang="en-US" smtClean="0">
                <a:latin typeface="Arial" panose="020B0604020202020204" pitchFamily="34" charset="0"/>
              </a:rPr>
              <a:t>Exclusion from Certain Investments</a:t>
            </a:r>
          </a:p>
        </p:txBody>
      </p:sp>
      <p:sp>
        <p:nvSpPr>
          <p:cNvPr id="28675" name="Rectangle 5"/>
          <p:cNvSpPr>
            <a:spLocks noGrp="1" noChangeArrowheads="1"/>
          </p:cNvSpPr>
          <p:nvPr>
            <p:ph type="body" idx="4294967295"/>
          </p:nvPr>
        </p:nvSpPr>
        <p:spPr/>
        <p:txBody>
          <a:bodyPr/>
          <a:lstStyle/>
          <a:p>
            <a:pPr>
              <a:spcBef>
                <a:spcPct val="50000"/>
              </a:spcBef>
            </a:pPr>
            <a:r>
              <a:rPr lang="en-US" altLang="en-US" smtClean="0">
                <a:latin typeface="Arial" panose="020B0604020202020204" pitchFamily="34" charset="0"/>
              </a:rPr>
              <a:t>A Limited Partner may be excused from a deal if participating in such deal would be illegal or is otherwise prohibited by statute or regulation, and in certain other limited circumstances</a:t>
            </a:r>
          </a:p>
          <a:p>
            <a:pPr>
              <a:spcBef>
                <a:spcPct val="50000"/>
              </a:spcBef>
            </a:pPr>
            <a:r>
              <a:rPr lang="en-US" altLang="en-US" smtClean="0">
                <a:latin typeface="Arial" panose="020B0604020202020204" pitchFamily="34" charset="0"/>
              </a:rPr>
              <a:t>A Limited Partner may be excluded from a deal if the General Partner determines that such Limited Partner’s participation in such deal would be illegal or would impose a material tax, regulatory or other burden on the Fund, and in certain other limited circumstances </a:t>
            </a:r>
          </a:p>
        </p:txBody>
      </p:sp>
      <p:sp>
        <p:nvSpPr>
          <p:cNvPr id="2867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7F9C1AE8-8793-4AEC-8CA0-42C31E5EEE5A}" type="slidenum">
              <a:rPr lang="en-US" altLang="en-US" sz="1000">
                <a:solidFill>
                  <a:srgbClr val="015A7D"/>
                </a:solidFill>
              </a:rPr>
              <a:pPr eaLnBrk="1" hangingPunct="1">
                <a:spcBef>
                  <a:spcPct val="0"/>
                </a:spcBef>
                <a:buClrTx/>
                <a:buSzTx/>
                <a:buFontTx/>
                <a:buNone/>
              </a:pPr>
              <a:t>31</a:t>
            </a:fld>
            <a:endParaRPr lang="en-US" altLang="en-US" sz="1000">
              <a:solidFill>
                <a:srgbClr val="015A7D"/>
              </a:solidFill>
            </a:endParaRPr>
          </a:p>
        </p:txBody>
      </p:sp>
    </p:spTree>
    <p:extLst>
      <p:ext uri="{BB962C8B-B14F-4D97-AF65-F5344CB8AC3E}">
        <p14:creationId xmlns:p14="http://schemas.microsoft.com/office/powerpoint/2010/main" val="3840787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r>
              <a:rPr lang="en-US" altLang="en-US" smtClean="0">
                <a:latin typeface="Arial" panose="020B0604020202020204" pitchFamily="34" charset="0"/>
              </a:rPr>
              <a:t>Key Person Termination</a:t>
            </a:r>
          </a:p>
        </p:txBody>
      </p:sp>
      <p:sp>
        <p:nvSpPr>
          <p:cNvPr id="29699" name="Rectangle 3"/>
          <p:cNvSpPr>
            <a:spLocks noGrp="1" noChangeArrowheads="1"/>
          </p:cNvSpPr>
          <p:nvPr>
            <p:ph type="body" idx="4294967295"/>
          </p:nvPr>
        </p:nvSpPr>
        <p:spPr/>
        <p:txBody>
          <a:bodyPr/>
          <a:lstStyle/>
          <a:p>
            <a:pPr>
              <a:spcBef>
                <a:spcPct val="50000"/>
              </a:spcBef>
            </a:pPr>
            <a:r>
              <a:rPr lang="en-US" altLang="en-US" dirty="0" smtClean="0">
                <a:latin typeface="Arial" panose="020B0604020202020204" pitchFamily="34" charset="0"/>
              </a:rPr>
              <a:t>Provision protects the Limited Partners in the event that Mr. or Ms. Big, or a certain number of Principals, leaves the Manager or devotes insufficient time to the Fund</a:t>
            </a:r>
          </a:p>
          <a:p>
            <a:pPr>
              <a:spcBef>
                <a:spcPct val="50000"/>
              </a:spcBef>
            </a:pPr>
            <a:r>
              <a:rPr lang="en-US" altLang="en-US" dirty="0" smtClean="0">
                <a:latin typeface="Arial" panose="020B0604020202020204" pitchFamily="34" charset="0"/>
              </a:rPr>
              <a:t>Suspension of Investment Period to propose qualified replacements</a:t>
            </a:r>
          </a:p>
          <a:p>
            <a:pPr>
              <a:spcBef>
                <a:spcPct val="50000"/>
              </a:spcBef>
            </a:pPr>
            <a:r>
              <a:rPr lang="en-US" altLang="en-US" dirty="0" smtClean="0">
                <a:latin typeface="Arial" panose="020B0604020202020204" pitchFamily="34" charset="0"/>
              </a:rPr>
              <a:t>Management Fee consequences? </a:t>
            </a:r>
          </a:p>
          <a:p>
            <a:pPr>
              <a:spcBef>
                <a:spcPct val="50000"/>
              </a:spcBef>
            </a:pPr>
            <a:r>
              <a:rPr lang="en-US" altLang="en-US" dirty="0" smtClean="0">
                <a:latin typeface="Arial" panose="020B0604020202020204" pitchFamily="34" charset="0"/>
              </a:rPr>
              <a:t>Could be very difficult to maintain the Manager’s business in the event of termination of the Investment Period</a:t>
            </a:r>
          </a:p>
          <a:p>
            <a:pPr>
              <a:spcBef>
                <a:spcPct val="50000"/>
              </a:spcBef>
            </a:pPr>
            <a:endParaRPr lang="en-US" altLang="en-US" sz="2000" dirty="0" smtClean="0">
              <a:latin typeface="Arial" panose="020B0604020202020204" pitchFamily="34" charset="0"/>
            </a:endParaRPr>
          </a:p>
        </p:txBody>
      </p:sp>
      <p:sp>
        <p:nvSpPr>
          <p:cNvPr id="2970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7A4B9695-42FF-4D54-AEC2-7397A224186F}" type="slidenum">
              <a:rPr lang="en-US" altLang="en-US" sz="1000">
                <a:solidFill>
                  <a:srgbClr val="015A7D"/>
                </a:solidFill>
              </a:rPr>
              <a:pPr eaLnBrk="1" hangingPunct="1">
                <a:spcBef>
                  <a:spcPct val="0"/>
                </a:spcBef>
                <a:buClrTx/>
                <a:buSzTx/>
                <a:buFontTx/>
                <a:buNone/>
              </a:pPr>
              <a:t>32</a:t>
            </a:fld>
            <a:endParaRPr lang="en-US" altLang="en-US" sz="1000">
              <a:solidFill>
                <a:srgbClr val="015A7D"/>
              </a:solidFill>
            </a:endParaRPr>
          </a:p>
        </p:txBody>
      </p:sp>
    </p:spTree>
    <p:extLst>
      <p:ext uri="{BB962C8B-B14F-4D97-AF65-F5344CB8AC3E}">
        <p14:creationId xmlns:p14="http://schemas.microsoft.com/office/powerpoint/2010/main" val="809630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563563" y="447675"/>
            <a:ext cx="7772400" cy="838200"/>
          </a:xfrm>
        </p:spPr>
        <p:txBody>
          <a:bodyPr/>
          <a:lstStyle/>
          <a:p>
            <a:pPr eaLnBrk="1" hangingPunct="1"/>
            <a:r>
              <a:rPr lang="en-GB" altLang="en-US" smtClean="0">
                <a:latin typeface="Arial" panose="020B0604020202020204" pitchFamily="34" charset="0"/>
              </a:rPr>
              <a:t>Terms:  Key Person</a:t>
            </a:r>
            <a:endParaRPr lang="en-US" altLang="en-US" smtClean="0">
              <a:latin typeface="Arial" panose="020B0604020202020204" pitchFamily="34" charset="0"/>
            </a:endParaRPr>
          </a:p>
        </p:txBody>
      </p:sp>
      <p:sp>
        <p:nvSpPr>
          <p:cNvPr id="30723" name="Rectangle 3"/>
          <p:cNvSpPr>
            <a:spLocks noGrp="1" noChangeArrowheads="1"/>
          </p:cNvSpPr>
          <p:nvPr>
            <p:ph type="body" sz="half" idx="4294967295"/>
          </p:nvPr>
        </p:nvSpPr>
        <p:spPr>
          <a:xfrm>
            <a:off x="588963" y="1304925"/>
            <a:ext cx="7440612" cy="638175"/>
          </a:xfrm>
        </p:spPr>
        <p:txBody>
          <a:bodyPr/>
          <a:lstStyle/>
          <a:p>
            <a:pPr eaLnBrk="1" hangingPunct="1">
              <a:buFontTx/>
              <a:buNone/>
            </a:pPr>
            <a:r>
              <a:rPr lang="en-GB" altLang="en-US" sz="1600" smtClean="0">
                <a:latin typeface="Arial" panose="020B0604020202020204" pitchFamily="34" charset="0"/>
              </a:rPr>
              <a:t>Key person provisions</a:t>
            </a:r>
          </a:p>
          <a:p>
            <a:pPr eaLnBrk="1" hangingPunct="1">
              <a:buFontTx/>
              <a:buNone/>
            </a:pPr>
            <a:endParaRPr lang="en-US" altLang="en-US" sz="2100" smtClean="0">
              <a:latin typeface="Arial" panose="020B0604020202020204" pitchFamily="34" charset="0"/>
            </a:endParaRPr>
          </a:p>
        </p:txBody>
      </p:sp>
      <p:graphicFrame>
        <p:nvGraphicFramePr>
          <p:cNvPr id="30724" name="Object 4"/>
          <p:cNvGraphicFramePr>
            <a:graphicFrameLocks noGrp="1" noChangeAspect="1"/>
          </p:cNvGraphicFramePr>
          <p:nvPr>
            <p:ph sz="half" idx="4294967295"/>
            <p:extLst>
              <p:ext uri="{D42A27DB-BD31-4B8C-83A1-F6EECF244321}">
                <p14:modId xmlns:p14="http://schemas.microsoft.com/office/powerpoint/2010/main" val="1724791978"/>
              </p:ext>
            </p:extLst>
          </p:nvPr>
        </p:nvGraphicFramePr>
        <p:xfrm>
          <a:off x="608013" y="2020888"/>
          <a:ext cx="8212137" cy="4356100"/>
        </p:xfrm>
        <a:graphic>
          <a:graphicData uri="http://schemas.openxmlformats.org/presentationml/2006/ole">
            <mc:AlternateContent xmlns:mc="http://schemas.openxmlformats.org/markup-compatibility/2006">
              <mc:Choice xmlns:v="urn:schemas-microsoft-com:vml" Requires="v">
                <p:oleObj spid="_x0000_s1061" name="Worksheet" r:id="rId4" imgW="8277143" imgH="4391010" progId="Excel.Sheet.8">
                  <p:embed/>
                </p:oleObj>
              </mc:Choice>
              <mc:Fallback>
                <p:oleObj name="Worksheet" r:id="rId4" imgW="8277143" imgH="4391010" progId="Excel.Sheet.8">
                  <p:embed/>
                  <p:pic>
                    <p:nvPicPr>
                      <p:cNvPr id="0" name=""/>
                      <p:cNvPicPr>
                        <a:picLocks noGrp="1" noChangeAspect="1" noChangeArrowheads="1"/>
                      </p:cNvPicPr>
                      <p:nvPr/>
                    </p:nvPicPr>
                    <p:blipFill>
                      <a:blip r:embed="rId5"/>
                      <a:srcRect/>
                      <a:stretch>
                        <a:fillRect/>
                      </a:stretch>
                    </p:blipFill>
                    <p:spPr bwMode="auto">
                      <a:xfrm>
                        <a:off x="608013" y="2020888"/>
                        <a:ext cx="8212137"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5" name="Rectangle 5"/>
          <p:cNvSpPr>
            <a:spLocks noChangeArrowheads="1"/>
          </p:cNvSpPr>
          <p:nvPr/>
        </p:nvSpPr>
        <p:spPr bwMode="auto">
          <a:xfrm>
            <a:off x="601663" y="1443038"/>
            <a:ext cx="29083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1775" indent="-231775"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defTabSz="914400" eaLnBrk="1" fontAlgn="base" hangingPunct="1">
              <a:spcAft>
                <a:spcPct val="0"/>
              </a:spcAft>
              <a:buClr>
                <a:srgbClr val="015A7D"/>
              </a:buClr>
              <a:buFontTx/>
              <a:buNone/>
            </a:pPr>
            <a:r>
              <a:rPr lang="en-GB" altLang="en-US" sz="1100" smtClean="0">
                <a:solidFill>
                  <a:srgbClr val="015A7D"/>
                </a:solidFill>
              </a:rPr>
              <a:t>(Source:  Debevoise IMG Database)</a:t>
            </a:r>
            <a:r>
              <a:rPr lang="en-GB" altLang="en-US" sz="1900" smtClean="0">
                <a:solidFill>
                  <a:srgbClr val="015A7D"/>
                </a:solidFill>
              </a:rPr>
              <a:t> </a:t>
            </a:r>
          </a:p>
          <a:p>
            <a:pPr defTabSz="914400" eaLnBrk="1" fontAlgn="base" hangingPunct="1">
              <a:spcAft>
                <a:spcPct val="0"/>
              </a:spcAft>
              <a:buClr>
                <a:srgbClr val="015A7D"/>
              </a:buClr>
              <a:buFontTx/>
              <a:buNone/>
            </a:pPr>
            <a:endParaRPr lang="en-US" altLang="en-US" sz="1900" smtClean="0">
              <a:solidFill>
                <a:srgbClr val="015A7D"/>
              </a:solidFill>
            </a:endParaRPr>
          </a:p>
        </p:txBody>
      </p:sp>
      <p:sp>
        <p:nvSpPr>
          <p:cNvPr id="3072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A22B68B5-D64F-4D6C-8251-DF570A027ECB}" type="slidenum">
              <a:rPr lang="en-US" altLang="en-US" sz="1000">
                <a:solidFill>
                  <a:srgbClr val="015A7D"/>
                </a:solidFill>
              </a:rPr>
              <a:pPr eaLnBrk="1" hangingPunct="1">
                <a:spcBef>
                  <a:spcPct val="0"/>
                </a:spcBef>
                <a:buClrTx/>
                <a:buSzTx/>
                <a:buFontTx/>
                <a:buNone/>
              </a:pPr>
              <a:t>33</a:t>
            </a:fld>
            <a:endParaRPr lang="en-US" altLang="en-US" sz="1000">
              <a:solidFill>
                <a:srgbClr val="015A7D"/>
              </a:solidFill>
            </a:endParaRPr>
          </a:p>
        </p:txBody>
      </p:sp>
    </p:spTree>
    <p:extLst>
      <p:ext uri="{BB962C8B-B14F-4D97-AF65-F5344CB8AC3E}">
        <p14:creationId xmlns:p14="http://schemas.microsoft.com/office/powerpoint/2010/main" val="13973532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sz="half" idx="4294967295"/>
          </p:nvPr>
        </p:nvSpPr>
        <p:spPr>
          <a:xfrm>
            <a:off x="598488" y="1314450"/>
            <a:ext cx="7440612" cy="638175"/>
          </a:xfrm>
        </p:spPr>
        <p:txBody>
          <a:bodyPr/>
          <a:lstStyle/>
          <a:p>
            <a:pPr eaLnBrk="1" hangingPunct="1">
              <a:buFontTx/>
              <a:buNone/>
            </a:pPr>
            <a:r>
              <a:rPr lang="en-GB" altLang="en-US" sz="1600" smtClean="0">
                <a:latin typeface="Arial" panose="020B0604020202020204" pitchFamily="34" charset="0"/>
              </a:rPr>
              <a:t>Operation of key person provisions</a:t>
            </a:r>
            <a:endParaRPr lang="en-US" altLang="en-US" sz="2100" smtClean="0">
              <a:latin typeface="Arial" panose="020B0604020202020204" pitchFamily="34" charset="0"/>
            </a:endParaRPr>
          </a:p>
        </p:txBody>
      </p:sp>
      <p:graphicFrame>
        <p:nvGraphicFramePr>
          <p:cNvPr id="2" name="Object 4"/>
          <p:cNvGraphicFramePr>
            <a:graphicFrameLocks noGrp="1" noChangeAspect="1"/>
          </p:cNvGraphicFramePr>
          <p:nvPr>
            <p:ph sz="half" idx="4294967295"/>
            <p:extLst>
              <p:ext uri="{D42A27DB-BD31-4B8C-83A1-F6EECF244321}">
                <p14:modId xmlns:p14="http://schemas.microsoft.com/office/powerpoint/2010/main" val="2680934916"/>
              </p:ext>
            </p:extLst>
          </p:nvPr>
        </p:nvGraphicFramePr>
        <p:xfrm>
          <a:off x="563563" y="1914525"/>
          <a:ext cx="7832725" cy="4279900"/>
        </p:xfrm>
        <a:graphic>
          <a:graphicData uri="http://schemas.openxmlformats.org/drawingml/2006/chart">
            <c:chart xmlns:c="http://schemas.openxmlformats.org/drawingml/2006/chart" xmlns:r="http://schemas.openxmlformats.org/officeDocument/2006/relationships" r:id="rId2"/>
          </a:graphicData>
        </a:graphic>
      </p:graphicFrame>
      <p:sp>
        <p:nvSpPr>
          <p:cNvPr id="31748" name="Rectangle 5"/>
          <p:cNvSpPr>
            <a:spLocks noChangeArrowheads="1"/>
          </p:cNvSpPr>
          <p:nvPr/>
        </p:nvSpPr>
        <p:spPr bwMode="auto">
          <a:xfrm>
            <a:off x="601663" y="1462088"/>
            <a:ext cx="29083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1775" indent="-231775"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defTabSz="914400" eaLnBrk="1" fontAlgn="base" hangingPunct="1">
              <a:spcAft>
                <a:spcPct val="0"/>
              </a:spcAft>
              <a:buClr>
                <a:srgbClr val="015A7D"/>
              </a:buClr>
              <a:buFontTx/>
              <a:buNone/>
            </a:pPr>
            <a:r>
              <a:rPr lang="en-GB" altLang="en-US" sz="1100" smtClean="0">
                <a:solidFill>
                  <a:srgbClr val="015A7D"/>
                </a:solidFill>
              </a:rPr>
              <a:t>(Source:  Debevoise IMG Database)</a:t>
            </a:r>
            <a:r>
              <a:rPr lang="en-GB" altLang="en-US" sz="1900" smtClean="0">
                <a:solidFill>
                  <a:srgbClr val="015A7D"/>
                </a:solidFill>
              </a:rPr>
              <a:t> </a:t>
            </a:r>
          </a:p>
          <a:p>
            <a:pPr defTabSz="914400" eaLnBrk="1" fontAlgn="base" hangingPunct="1">
              <a:spcAft>
                <a:spcPct val="0"/>
              </a:spcAft>
              <a:buClr>
                <a:srgbClr val="015A7D"/>
              </a:buClr>
              <a:buFontTx/>
              <a:buNone/>
            </a:pPr>
            <a:endParaRPr lang="en-US" altLang="en-US" sz="1900" smtClean="0">
              <a:solidFill>
                <a:srgbClr val="015A7D"/>
              </a:solidFill>
            </a:endParaRPr>
          </a:p>
        </p:txBody>
      </p:sp>
      <p:sp>
        <p:nvSpPr>
          <p:cNvPr id="8" name="Rectangle 2"/>
          <p:cNvSpPr txBox="1">
            <a:spLocks noChangeArrowheads="1"/>
          </p:cNvSpPr>
          <p:nvPr/>
        </p:nvSpPr>
        <p:spPr bwMode="auto">
          <a:xfrm>
            <a:off x="563563" y="447675"/>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gn="l" rtl="0" eaLnBrk="0" fontAlgn="base" hangingPunct="0">
              <a:spcBef>
                <a:spcPct val="0"/>
              </a:spcBef>
              <a:spcAft>
                <a:spcPct val="0"/>
              </a:spcAft>
              <a:defRPr sz="3200" b="1">
                <a:solidFill>
                  <a:schemeClr val="tx2"/>
                </a:solidFill>
                <a:latin typeface="Arial" charset="0"/>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defTabSz="914400" eaLnBrk="1" hangingPunct="1">
              <a:defRPr/>
            </a:pPr>
            <a:r>
              <a:rPr lang="en-GB" kern="0" dirty="0" smtClean="0">
                <a:solidFill>
                  <a:srgbClr val="015A7D"/>
                </a:solidFill>
              </a:rPr>
              <a:t>Terms:  Key Person (cont.)</a:t>
            </a:r>
            <a:endParaRPr lang="en-US" kern="0" dirty="0" smtClean="0">
              <a:solidFill>
                <a:srgbClr val="015A7D"/>
              </a:solidFill>
            </a:endParaRPr>
          </a:p>
        </p:txBody>
      </p:sp>
      <p:sp>
        <p:nvSpPr>
          <p:cNvPr id="3175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C0668DD7-7D43-4F6A-8DFC-81DB5BE6A7DF}" type="slidenum">
              <a:rPr lang="en-US" altLang="en-US" sz="1000">
                <a:solidFill>
                  <a:srgbClr val="015A7D"/>
                </a:solidFill>
              </a:rPr>
              <a:pPr eaLnBrk="1" hangingPunct="1">
                <a:spcBef>
                  <a:spcPct val="0"/>
                </a:spcBef>
                <a:buClrTx/>
                <a:buSzTx/>
                <a:buFontTx/>
                <a:buNone/>
              </a:pPr>
              <a:t>34</a:t>
            </a:fld>
            <a:endParaRPr lang="en-US" altLang="en-US" sz="1000">
              <a:solidFill>
                <a:srgbClr val="015A7D"/>
              </a:solidFill>
            </a:endParaRPr>
          </a:p>
        </p:txBody>
      </p:sp>
    </p:spTree>
    <p:extLst>
      <p:ext uri="{BB962C8B-B14F-4D97-AF65-F5344CB8AC3E}">
        <p14:creationId xmlns:p14="http://schemas.microsoft.com/office/powerpoint/2010/main" val="533090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altLang="en-US" smtClean="0">
                <a:latin typeface="Arial" panose="020B0604020202020204" pitchFamily="34" charset="0"/>
              </a:rPr>
              <a:t>No Fault Termination</a:t>
            </a:r>
          </a:p>
        </p:txBody>
      </p:sp>
      <p:sp>
        <p:nvSpPr>
          <p:cNvPr id="32771" name="Rectangle 3"/>
          <p:cNvSpPr>
            <a:spLocks noGrp="1" noChangeArrowheads="1"/>
          </p:cNvSpPr>
          <p:nvPr>
            <p:ph type="body" idx="4294967295"/>
          </p:nvPr>
        </p:nvSpPr>
        <p:spPr/>
        <p:txBody>
          <a:bodyPr/>
          <a:lstStyle/>
          <a:p>
            <a:pPr>
              <a:spcBef>
                <a:spcPct val="50000"/>
              </a:spcBef>
            </a:pPr>
            <a:r>
              <a:rPr lang="en-US" altLang="en-US" smtClean="0">
                <a:latin typeface="Arial" panose="020B0604020202020204" pitchFamily="34" charset="0"/>
              </a:rPr>
              <a:t>Provision allows the Limited Partners to vote to terminate the Investment Period (or, in some funds, to remove the General Partner or force the Fund to wind up) for any or no reason</a:t>
            </a:r>
          </a:p>
          <a:p>
            <a:pPr>
              <a:spcBef>
                <a:spcPct val="50000"/>
              </a:spcBef>
            </a:pPr>
            <a:r>
              <a:rPr lang="en-US" altLang="en-US" smtClean="0">
                <a:latin typeface="Arial" panose="020B0604020202020204" pitchFamily="34" charset="0"/>
              </a:rPr>
              <a:t>Important to have the percentage vote large enough (</a:t>
            </a:r>
            <a:r>
              <a:rPr lang="en-US" altLang="en-US" i="1" smtClean="0">
                <a:latin typeface="Arial" panose="020B0604020202020204" pitchFamily="34" charset="0"/>
              </a:rPr>
              <a:t>e.g.</a:t>
            </a:r>
            <a:r>
              <a:rPr lang="en-US" altLang="en-US" smtClean="0">
                <a:latin typeface="Arial" panose="020B0604020202020204" pitchFamily="34" charset="0"/>
              </a:rPr>
              <a:t>, 75%, 80% or 85% in interest) to avoid minority of investors forcing a decision on the majority of the investors </a:t>
            </a:r>
          </a:p>
          <a:p>
            <a:pPr>
              <a:spcBef>
                <a:spcPct val="50000"/>
              </a:spcBef>
            </a:pPr>
            <a:r>
              <a:rPr lang="en-US" altLang="en-US" smtClean="0">
                <a:latin typeface="Arial" panose="020B0604020202020204" pitchFamily="34" charset="0"/>
              </a:rPr>
              <a:t>Accounting consolidation issue for institutional sponsors</a:t>
            </a:r>
          </a:p>
          <a:p>
            <a:pPr>
              <a:spcBef>
                <a:spcPct val="50000"/>
              </a:spcBef>
            </a:pPr>
            <a:endParaRPr lang="en-US" altLang="en-US" smtClean="0">
              <a:latin typeface="Arial" panose="020B0604020202020204" pitchFamily="34" charset="0"/>
            </a:endParaRPr>
          </a:p>
          <a:p>
            <a:pPr>
              <a:spcBef>
                <a:spcPct val="50000"/>
              </a:spcBef>
            </a:pPr>
            <a:endParaRPr lang="en-US" altLang="en-US" smtClean="0">
              <a:latin typeface="Arial" panose="020B0604020202020204" pitchFamily="34" charset="0"/>
            </a:endParaRPr>
          </a:p>
        </p:txBody>
      </p:sp>
      <p:sp>
        <p:nvSpPr>
          <p:cNvPr id="3277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C8FD1178-0107-457D-B551-BD3C1A62A43F}" type="slidenum">
              <a:rPr lang="en-US" altLang="en-US" sz="1000">
                <a:solidFill>
                  <a:srgbClr val="015A7D"/>
                </a:solidFill>
              </a:rPr>
              <a:pPr eaLnBrk="1" hangingPunct="1">
                <a:spcBef>
                  <a:spcPct val="0"/>
                </a:spcBef>
                <a:buClrTx/>
                <a:buSzTx/>
                <a:buFontTx/>
                <a:buNone/>
              </a:pPr>
              <a:t>35</a:t>
            </a:fld>
            <a:endParaRPr lang="en-US" altLang="en-US" sz="1000">
              <a:solidFill>
                <a:srgbClr val="015A7D"/>
              </a:solidFill>
            </a:endParaRPr>
          </a:p>
        </p:txBody>
      </p:sp>
    </p:spTree>
    <p:extLst>
      <p:ext uri="{BB962C8B-B14F-4D97-AF65-F5344CB8AC3E}">
        <p14:creationId xmlns:p14="http://schemas.microsoft.com/office/powerpoint/2010/main" val="42763327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620713" y="466725"/>
            <a:ext cx="7772400" cy="838200"/>
          </a:xfrm>
        </p:spPr>
        <p:txBody>
          <a:bodyPr/>
          <a:lstStyle/>
          <a:p>
            <a:pPr eaLnBrk="1" hangingPunct="1"/>
            <a:r>
              <a:rPr lang="en-GB" altLang="en-US" smtClean="0">
                <a:latin typeface="Arial" panose="020B0604020202020204" pitchFamily="34" charset="0"/>
              </a:rPr>
              <a:t>Terms:  No Fault Removal</a:t>
            </a:r>
            <a:endParaRPr lang="en-US" altLang="en-US" smtClean="0">
              <a:latin typeface="Arial" panose="020B0604020202020204" pitchFamily="34" charset="0"/>
            </a:endParaRPr>
          </a:p>
        </p:txBody>
      </p:sp>
      <p:graphicFrame>
        <p:nvGraphicFramePr>
          <p:cNvPr id="2" name="Object 5"/>
          <p:cNvGraphicFramePr>
            <a:graphicFrameLocks noGrp="1" noChangeAspect="1"/>
          </p:cNvGraphicFramePr>
          <p:nvPr>
            <p:ph sz="half" idx="4294967295"/>
            <p:extLst>
              <p:ext uri="{D42A27DB-BD31-4B8C-83A1-F6EECF244321}">
                <p14:modId xmlns:p14="http://schemas.microsoft.com/office/powerpoint/2010/main" val="422735937"/>
              </p:ext>
            </p:extLst>
          </p:nvPr>
        </p:nvGraphicFramePr>
        <p:xfrm>
          <a:off x="917575" y="2279650"/>
          <a:ext cx="7223125" cy="4279900"/>
        </p:xfrm>
        <a:graphic>
          <a:graphicData uri="http://schemas.openxmlformats.org/drawingml/2006/chart">
            <c:chart xmlns:c="http://schemas.openxmlformats.org/drawingml/2006/chart" xmlns:r="http://schemas.openxmlformats.org/officeDocument/2006/relationships" r:id="rId2"/>
          </a:graphicData>
        </a:graphic>
      </p:graphicFrame>
      <p:sp>
        <p:nvSpPr>
          <p:cNvPr id="33796" name="Rectangle 4"/>
          <p:cNvSpPr>
            <a:spLocks noGrp="1" noChangeArrowheads="1"/>
          </p:cNvSpPr>
          <p:nvPr>
            <p:ph type="body" sz="half" idx="4294967295"/>
          </p:nvPr>
        </p:nvSpPr>
        <p:spPr>
          <a:xfrm>
            <a:off x="642938" y="1331913"/>
            <a:ext cx="7708900" cy="1022350"/>
          </a:xfrm>
        </p:spPr>
        <p:txBody>
          <a:bodyPr/>
          <a:lstStyle/>
          <a:p>
            <a:pPr>
              <a:lnSpc>
                <a:spcPct val="80000"/>
              </a:lnSpc>
            </a:pPr>
            <a:r>
              <a:rPr lang="en-GB" altLang="en-US" sz="1600" dirty="0" smtClean="0">
                <a:latin typeface="Arial" panose="020B0604020202020204" pitchFamily="34" charset="0"/>
              </a:rPr>
              <a:t>Removal without cause</a:t>
            </a:r>
          </a:p>
          <a:p>
            <a:pPr lvl="1">
              <a:lnSpc>
                <a:spcPct val="80000"/>
              </a:lnSpc>
            </a:pPr>
            <a:r>
              <a:rPr lang="en-GB" altLang="en-US" sz="1600" dirty="0" smtClean="0">
                <a:latin typeface="Arial" panose="020B0604020202020204" pitchFamily="34" charset="0"/>
              </a:rPr>
              <a:t>Relatively rare in U.S. funds</a:t>
            </a:r>
          </a:p>
          <a:p>
            <a:pPr lvl="1">
              <a:lnSpc>
                <a:spcPct val="80000"/>
              </a:lnSpc>
            </a:pPr>
            <a:r>
              <a:rPr lang="en-GB" altLang="en-US" sz="1600" dirty="0" smtClean="0">
                <a:latin typeface="Arial" panose="020B0604020202020204" pitchFamily="34" charset="0"/>
              </a:rPr>
              <a:t>Appears in approximately </a:t>
            </a:r>
            <a:r>
              <a:rPr lang="en-GB" altLang="en-US" sz="1600" dirty="0">
                <a:latin typeface="Arial" panose="020B0604020202020204" pitchFamily="34" charset="0"/>
              </a:rPr>
              <a:t>76% </a:t>
            </a:r>
            <a:r>
              <a:rPr lang="en-GB" altLang="en-US" sz="1600" dirty="0" smtClean="0">
                <a:latin typeface="Arial" panose="020B0604020202020204" pitchFamily="34" charset="0"/>
              </a:rPr>
              <a:t>of European funds in the sample</a:t>
            </a:r>
          </a:p>
          <a:p>
            <a:pPr lvl="1">
              <a:lnSpc>
                <a:spcPct val="80000"/>
              </a:lnSpc>
            </a:pPr>
            <a:r>
              <a:rPr lang="en-GB" altLang="en-US" sz="1600" dirty="0" smtClean="0">
                <a:latin typeface="Arial" panose="020B0604020202020204" pitchFamily="34" charset="0"/>
              </a:rPr>
              <a:t>Where offered, typically require 75%+ vote to invoke</a:t>
            </a:r>
          </a:p>
          <a:p>
            <a:pPr lvl="1">
              <a:lnSpc>
                <a:spcPct val="80000"/>
              </a:lnSpc>
              <a:buFontTx/>
              <a:buNone/>
            </a:pPr>
            <a:endParaRPr lang="en-GB" altLang="en-US" sz="1600" dirty="0" smtClean="0">
              <a:latin typeface="Arial" panose="020B0604020202020204" pitchFamily="34" charset="0"/>
            </a:endParaRPr>
          </a:p>
        </p:txBody>
      </p:sp>
      <p:sp>
        <p:nvSpPr>
          <p:cNvPr id="33798"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BAA95F86-944E-4875-91ED-364FA7A2B747}" type="slidenum">
              <a:rPr lang="en-US" altLang="en-US" sz="1000">
                <a:solidFill>
                  <a:srgbClr val="015A7D"/>
                </a:solidFill>
              </a:rPr>
              <a:pPr eaLnBrk="1" hangingPunct="1">
                <a:spcBef>
                  <a:spcPct val="0"/>
                </a:spcBef>
                <a:buClrTx/>
                <a:buSzTx/>
                <a:buFontTx/>
                <a:buNone/>
              </a:pPr>
              <a:t>36</a:t>
            </a:fld>
            <a:endParaRPr lang="en-US" altLang="en-US" sz="1000">
              <a:solidFill>
                <a:srgbClr val="015A7D"/>
              </a:solidFill>
            </a:endParaRPr>
          </a:p>
        </p:txBody>
      </p:sp>
    </p:spTree>
    <p:extLst>
      <p:ext uri="{BB962C8B-B14F-4D97-AF65-F5344CB8AC3E}">
        <p14:creationId xmlns:p14="http://schemas.microsoft.com/office/powerpoint/2010/main" val="1611267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r>
              <a:rPr lang="en-US" altLang="en-US" smtClean="0">
                <a:latin typeface="Arial" panose="020B0604020202020204" pitchFamily="34" charset="0"/>
              </a:rPr>
              <a:t>For-Cause Removal</a:t>
            </a:r>
          </a:p>
        </p:txBody>
      </p:sp>
      <p:sp>
        <p:nvSpPr>
          <p:cNvPr id="34819" name="Rectangle 3"/>
          <p:cNvSpPr>
            <a:spLocks noGrp="1" noChangeArrowheads="1"/>
          </p:cNvSpPr>
          <p:nvPr>
            <p:ph type="body" idx="4294967295"/>
          </p:nvPr>
        </p:nvSpPr>
        <p:spPr/>
        <p:txBody>
          <a:bodyPr/>
          <a:lstStyle/>
          <a:p>
            <a:pPr>
              <a:spcBef>
                <a:spcPct val="50000"/>
              </a:spcBef>
            </a:pPr>
            <a:r>
              <a:rPr lang="en-US" altLang="en-US" smtClean="0">
                <a:latin typeface="Arial" panose="020B0604020202020204" pitchFamily="34" charset="0"/>
              </a:rPr>
              <a:t>If a court has determined that the General Partner engaged in certain conduct (</a:t>
            </a:r>
            <a:r>
              <a:rPr lang="en-US" altLang="en-US" i="1" smtClean="0">
                <a:latin typeface="Arial" panose="020B0604020202020204" pitchFamily="34" charset="0"/>
              </a:rPr>
              <a:t>e.g.</a:t>
            </a:r>
            <a:r>
              <a:rPr lang="en-US" altLang="en-US" smtClean="0">
                <a:latin typeface="Arial" panose="020B0604020202020204" pitchFamily="34" charset="0"/>
              </a:rPr>
              <a:t>, conviction of a fraud or felony having a material adverse effect on the Fund), the Limited Partners may vote to remove</a:t>
            </a:r>
          </a:p>
          <a:p>
            <a:pPr>
              <a:spcBef>
                <a:spcPct val="50000"/>
              </a:spcBef>
            </a:pPr>
            <a:r>
              <a:rPr lang="en-US" altLang="en-US" smtClean="0">
                <a:latin typeface="Arial" panose="020B0604020202020204" pitchFamily="34" charset="0"/>
              </a:rPr>
              <a:t>Generally majority or 66-2/3% in interest required to remove</a:t>
            </a:r>
          </a:p>
          <a:p>
            <a:pPr>
              <a:spcBef>
                <a:spcPct val="50000"/>
              </a:spcBef>
            </a:pPr>
            <a:r>
              <a:rPr lang="en-US" altLang="en-US" smtClean="0">
                <a:latin typeface="Arial" panose="020B0604020202020204" pitchFamily="34" charset="0"/>
              </a:rPr>
              <a:t>Considerations:  haircut on the carry</a:t>
            </a:r>
          </a:p>
        </p:txBody>
      </p:sp>
      <p:sp>
        <p:nvSpPr>
          <p:cNvPr id="3482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6158DB31-6C25-4351-AF67-F0CD4DCCA6E8}" type="slidenum">
              <a:rPr lang="en-US" altLang="en-US" sz="1000">
                <a:solidFill>
                  <a:srgbClr val="015A7D"/>
                </a:solidFill>
              </a:rPr>
              <a:pPr eaLnBrk="1" hangingPunct="1">
                <a:spcBef>
                  <a:spcPct val="0"/>
                </a:spcBef>
                <a:buClrTx/>
                <a:buSzTx/>
                <a:buFontTx/>
                <a:buNone/>
              </a:pPr>
              <a:t>37</a:t>
            </a:fld>
            <a:endParaRPr lang="en-US" altLang="en-US" sz="1000">
              <a:solidFill>
                <a:srgbClr val="015A7D"/>
              </a:solidFill>
            </a:endParaRPr>
          </a:p>
        </p:txBody>
      </p:sp>
    </p:spTree>
    <p:extLst>
      <p:ext uri="{BB962C8B-B14F-4D97-AF65-F5344CB8AC3E}">
        <p14:creationId xmlns:p14="http://schemas.microsoft.com/office/powerpoint/2010/main" val="24194468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altLang="en-US" smtClean="0">
                <a:latin typeface="Arial" panose="020B0604020202020204" pitchFamily="34" charset="0"/>
              </a:rPr>
              <a:t>Successor and Affiliate Funds</a:t>
            </a:r>
          </a:p>
        </p:txBody>
      </p:sp>
      <p:sp>
        <p:nvSpPr>
          <p:cNvPr id="35843" name="Rectangle 3"/>
          <p:cNvSpPr>
            <a:spLocks noGrp="1" noChangeArrowheads="1"/>
          </p:cNvSpPr>
          <p:nvPr>
            <p:ph type="body" idx="4294967295"/>
          </p:nvPr>
        </p:nvSpPr>
        <p:spPr/>
        <p:txBody>
          <a:bodyPr/>
          <a:lstStyle/>
          <a:p>
            <a:pPr>
              <a:spcBef>
                <a:spcPct val="50000"/>
              </a:spcBef>
            </a:pPr>
            <a:r>
              <a:rPr lang="en-US" altLang="en-US" smtClean="0">
                <a:latin typeface="Arial" panose="020B0604020202020204" pitchFamily="34" charset="0"/>
              </a:rPr>
              <a:t>Generally will need Advisory Committee or Limited Partner approval to make investments on behalf of a successor fund before the earlier of (</a:t>
            </a:r>
            <a:r>
              <a:rPr lang="en-US" altLang="en-US" i="1" smtClean="0">
                <a:latin typeface="Arial" panose="020B0604020202020204" pitchFamily="34" charset="0"/>
              </a:rPr>
              <a:t>i</a:t>
            </a:r>
            <a:r>
              <a:rPr lang="en-US" altLang="en-US" smtClean="0">
                <a:latin typeface="Arial" panose="020B0604020202020204" pitchFamily="34" charset="0"/>
              </a:rPr>
              <a:t>) the end of the Investment Period and (</a:t>
            </a:r>
            <a:r>
              <a:rPr lang="en-US" altLang="en-US" i="1" smtClean="0">
                <a:latin typeface="Arial" panose="020B0604020202020204" pitchFamily="34" charset="0"/>
              </a:rPr>
              <a:t>ii</a:t>
            </a:r>
            <a:r>
              <a:rPr lang="en-US" altLang="en-US" smtClean="0">
                <a:latin typeface="Arial" panose="020B0604020202020204" pitchFamily="34" charset="0"/>
              </a:rPr>
              <a:t>) the date on which </a:t>
            </a:r>
            <a:r>
              <a:rPr lang="en-US" altLang="en-US" b="1" smtClean="0">
                <a:latin typeface="Arial" panose="020B0604020202020204" pitchFamily="34" charset="0"/>
              </a:rPr>
              <a:t>[</a:t>
            </a:r>
            <a:r>
              <a:rPr lang="en-US" altLang="en-US" smtClean="0">
                <a:latin typeface="Arial" panose="020B0604020202020204" pitchFamily="34" charset="0"/>
              </a:rPr>
              <a:t>80%</a:t>
            </a:r>
            <a:r>
              <a:rPr lang="en-US" altLang="en-US" b="1" smtClean="0">
                <a:latin typeface="Arial" panose="020B0604020202020204" pitchFamily="34" charset="0"/>
              </a:rPr>
              <a:t>]</a:t>
            </a:r>
            <a:r>
              <a:rPr lang="en-US" altLang="en-US" smtClean="0">
                <a:latin typeface="Arial" panose="020B0604020202020204" pitchFamily="34" charset="0"/>
              </a:rPr>
              <a:t> of total Commitments have been invested, reserved or committed</a:t>
            </a:r>
          </a:p>
          <a:p>
            <a:pPr>
              <a:spcBef>
                <a:spcPct val="50000"/>
              </a:spcBef>
            </a:pPr>
            <a:r>
              <a:rPr lang="en-US" altLang="en-US" smtClean="0">
                <a:latin typeface="Arial" panose="020B0604020202020204" pitchFamily="34" charset="0"/>
              </a:rPr>
              <a:t>Affiliate conflicts:  other funds and activities</a:t>
            </a:r>
          </a:p>
          <a:p>
            <a:pPr>
              <a:spcBef>
                <a:spcPct val="50000"/>
              </a:spcBef>
            </a:pPr>
            <a:r>
              <a:rPr lang="en-US" altLang="en-US" smtClean="0">
                <a:latin typeface="Arial" panose="020B0604020202020204" pitchFamily="34" charset="0"/>
              </a:rPr>
              <a:t>Deal flow allocation:  right of first refusal</a:t>
            </a:r>
          </a:p>
        </p:txBody>
      </p:sp>
      <p:sp>
        <p:nvSpPr>
          <p:cNvPr id="3584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DB7E6319-BE6C-4AB0-91D4-3CBC9A8CA3CD}" type="slidenum">
              <a:rPr lang="en-US" altLang="en-US" sz="1000">
                <a:solidFill>
                  <a:srgbClr val="015A7D"/>
                </a:solidFill>
              </a:rPr>
              <a:pPr eaLnBrk="1" hangingPunct="1">
                <a:spcBef>
                  <a:spcPct val="0"/>
                </a:spcBef>
                <a:buClrTx/>
                <a:buSzTx/>
                <a:buFontTx/>
                <a:buNone/>
              </a:pPr>
              <a:t>38</a:t>
            </a:fld>
            <a:endParaRPr lang="en-US" altLang="en-US" sz="1000">
              <a:solidFill>
                <a:srgbClr val="015A7D"/>
              </a:solidFill>
            </a:endParaRPr>
          </a:p>
        </p:txBody>
      </p:sp>
    </p:spTree>
    <p:extLst>
      <p:ext uri="{BB962C8B-B14F-4D97-AF65-F5344CB8AC3E}">
        <p14:creationId xmlns:p14="http://schemas.microsoft.com/office/powerpoint/2010/main" val="3156320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idx="4294967295"/>
          </p:nvPr>
        </p:nvSpPr>
        <p:spPr/>
        <p:txBody>
          <a:bodyPr/>
          <a:lstStyle/>
          <a:p>
            <a:r>
              <a:rPr lang="en-US" altLang="en-US" smtClean="0">
                <a:latin typeface="Arial" panose="020B0604020202020204" pitchFamily="34" charset="0"/>
              </a:rPr>
              <a:t>Management Fee</a:t>
            </a:r>
          </a:p>
        </p:txBody>
      </p:sp>
      <p:sp>
        <p:nvSpPr>
          <p:cNvPr id="36867" name="Rectangle 5"/>
          <p:cNvSpPr>
            <a:spLocks noGrp="1" noChangeArrowheads="1"/>
          </p:cNvSpPr>
          <p:nvPr>
            <p:ph type="body" idx="4294967295"/>
          </p:nvPr>
        </p:nvSpPr>
        <p:spPr/>
        <p:txBody>
          <a:bodyPr/>
          <a:lstStyle/>
          <a:p>
            <a:pPr>
              <a:spcBef>
                <a:spcPct val="50000"/>
              </a:spcBef>
            </a:pPr>
            <a:r>
              <a:rPr lang="en-US" altLang="en-US" dirty="0" smtClean="0">
                <a:latin typeface="Arial" panose="020B0604020202020204" pitchFamily="34" charset="0"/>
              </a:rPr>
              <a:t>During the Investment Period, traditionally a fixed percentage of total Commitments, paid on a semi-annual or quarterly basis (there are some variations)</a:t>
            </a:r>
          </a:p>
          <a:p>
            <a:pPr>
              <a:spcBef>
                <a:spcPct val="50000"/>
              </a:spcBef>
            </a:pPr>
            <a:r>
              <a:rPr lang="en-US" altLang="en-US" dirty="0" smtClean="0">
                <a:latin typeface="Arial" panose="020B0604020202020204" pitchFamily="34" charset="0"/>
              </a:rPr>
              <a:t>After the Investment Period, generally a fixed percentage of total invested capital; there are some variations (write-offs, </a:t>
            </a:r>
            <a:r>
              <a:rPr lang="en-US" altLang="en-US" dirty="0" err="1" smtClean="0">
                <a:latin typeface="Arial" panose="020B0604020202020204" pitchFamily="34" charset="0"/>
              </a:rPr>
              <a:t>writedowns</a:t>
            </a:r>
            <a:r>
              <a:rPr lang="en-US" altLang="en-US" dirty="0" smtClean="0">
                <a:latin typeface="Arial" panose="020B0604020202020204" pitchFamily="34" charset="0"/>
              </a:rPr>
              <a:t>, successor funds)</a:t>
            </a:r>
          </a:p>
          <a:p>
            <a:pPr>
              <a:spcBef>
                <a:spcPct val="50000"/>
              </a:spcBef>
            </a:pPr>
            <a:r>
              <a:rPr lang="en-US" altLang="en-US" dirty="0" smtClean="0">
                <a:latin typeface="Arial" panose="020B0604020202020204" pitchFamily="34" charset="0"/>
              </a:rPr>
              <a:t>Reductions for other fees:  directors’ fees; transaction fees; monitoring fees; advisory fees; break-up fees</a:t>
            </a:r>
          </a:p>
        </p:txBody>
      </p:sp>
      <p:sp>
        <p:nvSpPr>
          <p:cNvPr id="3686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7C808990-76C2-44B4-986E-9E55D9AC56E9}" type="slidenum">
              <a:rPr lang="en-US" altLang="en-US" sz="1000">
                <a:solidFill>
                  <a:srgbClr val="015A7D"/>
                </a:solidFill>
              </a:rPr>
              <a:pPr eaLnBrk="1" hangingPunct="1">
                <a:spcBef>
                  <a:spcPct val="0"/>
                </a:spcBef>
                <a:buClrTx/>
                <a:buSzTx/>
                <a:buFontTx/>
                <a:buNone/>
              </a:pPr>
              <a:t>39</a:t>
            </a:fld>
            <a:endParaRPr lang="en-US" altLang="en-US" sz="1000">
              <a:solidFill>
                <a:srgbClr val="015A7D"/>
              </a:solidFill>
            </a:endParaRPr>
          </a:p>
        </p:txBody>
      </p:sp>
    </p:spTree>
    <p:extLst>
      <p:ext uri="{BB962C8B-B14F-4D97-AF65-F5344CB8AC3E}">
        <p14:creationId xmlns:p14="http://schemas.microsoft.com/office/powerpoint/2010/main" val="2726874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642938" y="1409700"/>
            <a:ext cx="7874000" cy="4689475"/>
          </a:xfrm>
        </p:spPr>
        <p:txBody>
          <a:bodyPr/>
          <a:lstStyle/>
          <a:p>
            <a:pPr algn="ctr" eaLnBrk="1" hangingPunct="1">
              <a:lnSpc>
                <a:spcPct val="90000"/>
              </a:lnSpc>
            </a:pPr>
            <a:r>
              <a:rPr lang="en-US" altLang="en-US" sz="2800" b="1" dirty="0" smtClean="0">
                <a:latin typeface="Arial" panose="020B0604020202020204" pitchFamily="34" charset="0"/>
              </a:rPr>
              <a:t>EMPEA</a:t>
            </a:r>
            <a:br>
              <a:rPr lang="en-US" altLang="en-US" sz="2800" b="1" dirty="0" smtClean="0">
                <a:latin typeface="Arial" panose="020B0604020202020204" pitchFamily="34" charset="0"/>
              </a:rPr>
            </a:br>
            <a:endParaRPr lang="en-US" altLang="en-US" sz="2800" b="1" dirty="0" smtClean="0">
              <a:latin typeface="Arial" panose="020B0604020202020204" pitchFamily="34" charset="0"/>
            </a:endParaRPr>
          </a:p>
          <a:p>
            <a:pPr algn="ctr" eaLnBrk="1" hangingPunct="1">
              <a:lnSpc>
                <a:spcPct val="90000"/>
              </a:lnSpc>
            </a:pPr>
            <a:r>
              <a:rPr lang="en-GB" altLang="en-US" sz="2800" b="1" dirty="0" smtClean="0">
                <a:latin typeface="Arial" panose="020B0604020202020204" pitchFamily="34" charset="0"/>
              </a:rPr>
              <a:t>Changing Landscape of </a:t>
            </a:r>
            <a:br>
              <a:rPr lang="en-GB" altLang="en-US" sz="2800" b="1" dirty="0" smtClean="0">
                <a:latin typeface="Arial" panose="020B0604020202020204" pitchFamily="34" charset="0"/>
              </a:rPr>
            </a:br>
            <a:r>
              <a:rPr lang="en-GB" altLang="en-US" sz="2800" b="1" dirty="0" smtClean="0">
                <a:latin typeface="Arial" panose="020B0604020202020204" pitchFamily="34" charset="0"/>
              </a:rPr>
              <a:t>EM PE Fund Formation</a:t>
            </a:r>
            <a:r>
              <a:rPr lang="en-US" altLang="en-US" sz="2800" b="1" dirty="0" smtClean="0">
                <a:latin typeface="Arial" panose="020B0604020202020204" pitchFamily="34" charset="0"/>
              </a:rPr>
              <a:t/>
            </a:r>
            <a:br>
              <a:rPr lang="en-US" altLang="en-US" sz="2800" b="1" dirty="0" smtClean="0">
                <a:latin typeface="Arial" panose="020B0604020202020204" pitchFamily="34" charset="0"/>
              </a:rPr>
            </a:br>
            <a:r>
              <a:rPr lang="en-US" altLang="en-US" sz="2800" b="1" dirty="0" smtClean="0">
                <a:latin typeface="Arial" panose="020B0604020202020204" pitchFamily="34" charset="0"/>
              </a:rPr>
              <a:t/>
            </a:r>
            <a:br>
              <a:rPr lang="en-US" altLang="en-US" sz="2800" b="1" dirty="0" smtClean="0">
                <a:latin typeface="Arial" panose="020B0604020202020204" pitchFamily="34" charset="0"/>
              </a:rPr>
            </a:br>
            <a:r>
              <a:rPr lang="en-US" altLang="en-US" sz="1800" dirty="0" smtClean="0">
                <a:latin typeface="Arial" panose="020B0604020202020204" pitchFamily="34" charset="0"/>
              </a:rPr>
              <a:t>September 25, 2014</a:t>
            </a:r>
            <a:endParaRPr lang="en-GB" altLang="en-US" sz="1800" dirty="0" smtClean="0">
              <a:latin typeface="Arial" panose="020B0604020202020204" pitchFamily="34" charset="0"/>
            </a:endParaRPr>
          </a:p>
          <a:p>
            <a:pPr algn="ctr" eaLnBrk="1" hangingPunct="1">
              <a:lnSpc>
                <a:spcPct val="90000"/>
              </a:lnSpc>
            </a:pPr>
            <a:r>
              <a:rPr lang="en-US" altLang="en-US" sz="2000" b="1" dirty="0" smtClean="0">
                <a:latin typeface="Arial" panose="020B0604020202020204" pitchFamily="34" charset="0"/>
              </a:rPr>
              <a:t/>
            </a:r>
            <a:br>
              <a:rPr lang="en-US" altLang="en-US" sz="2000" b="1" dirty="0" smtClean="0">
                <a:latin typeface="Arial" panose="020B0604020202020204" pitchFamily="34" charset="0"/>
              </a:rPr>
            </a:br>
            <a:r>
              <a:rPr lang="en-US" altLang="en-US" sz="2400" b="1" dirty="0" smtClean="0">
                <a:latin typeface="Arial" panose="020B0604020202020204" pitchFamily="34" charset="0"/>
              </a:rPr>
              <a:t>Debevoise &amp; Plimpton LLP</a:t>
            </a:r>
          </a:p>
          <a:p>
            <a:pPr algn="ctr" eaLnBrk="1" hangingPunct="1">
              <a:lnSpc>
                <a:spcPct val="90000"/>
              </a:lnSpc>
            </a:pPr>
            <a:r>
              <a:rPr lang="en-GB" altLang="en-US" sz="1800" dirty="0" smtClean="0">
                <a:latin typeface="Arial" panose="020B0604020202020204" pitchFamily="34" charset="0"/>
              </a:rPr>
              <a:t>Gavin Anderson</a:t>
            </a:r>
          </a:p>
          <a:p>
            <a:pPr algn="ctr" eaLnBrk="1" hangingPunct="1">
              <a:lnSpc>
                <a:spcPct val="90000"/>
              </a:lnSpc>
            </a:pPr>
            <a:r>
              <a:rPr lang="en-GB" altLang="en-US" sz="1800" dirty="0" smtClean="0">
                <a:latin typeface="Arial" panose="020B0604020202020204" pitchFamily="34" charset="0"/>
              </a:rPr>
              <a:t>Erica Berthou</a:t>
            </a:r>
          </a:p>
          <a:p>
            <a:pPr algn="ctr" eaLnBrk="1" hangingPunct="1">
              <a:lnSpc>
                <a:spcPct val="90000"/>
              </a:lnSpc>
            </a:pPr>
            <a:r>
              <a:rPr lang="en-GB" altLang="en-US" sz="1800" dirty="0" smtClean="0">
                <a:latin typeface="Arial" panose="020B0604020202020204" pitchFamily="34" charset="0"/>
              </a:rPr>
              <a:t>Peter Furci</a:t>
            </a:r>
            <a:br>
              <a:rPr lang="en-GB" altLang="en-US" sz="1800" dirty="0" smtClean="0">
                <a:latin typeface="Arial" panose="020B0604020202020204" pitchFamily="34" charset="0"/>
              </a:rPr>
            </a:br>
            <a:r>
              <a:rPr lang="en-GB" altLang="en-US" sz="1800" dirty="0" smtClean="0">
                <a:latin typeface="Arial" panose="020B0604020202020204" pitchFamily="34" charset="0"/>
              </a:rPr>
              <a:t>Andrew Ostrognai</a:t>
            </a:r>
          </a:p>
          <a:p>
            <a:pPr algn="r" eaLnBrk="1" hangingPunct="1">
              <a:lnSpc>
                <a:spcPct val="90000"/>
              </a:lnSpc>
            </a:pPr>
            <a:endParaRPr lang="en-GB" altLang="en-US" sz="1800" dirty="0" smtClean="0">
              <a:latin typeface="Arial" panose="020B0604020202020204" pitchFamily="34" charset="0"/>
            </a:endParaRPr>
          </a:p>
        </p:txBody>
      </p:sp>
      <p:sp>
        <p:nvSpPr>
          <p:cNvPr id="3076"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857FFEDE-852B-48AD-BB15-DF44D796923A}" type="slidenum">
              <a:rPr lang="en-US" altLang="en-US" sz="1000">
                <a:solidFill>
                  <a:srgbClr val="015A7D"/>
                </a:solidFill>
              </a:rPr>
              <a:pPr eaLnBrk="1" hangingPunct="1">
                <a:spcBef>
                  <a:spcPct val="0"/>
                </a:spcBef>
                <a:buClrTx/>
                <a:buSzTx/>
                <a:buFontTx/>
                <a:buNone/>
              </a:pPr>
              <a:t>4</a:t>
            </a:fld>
            <a:endParaRPr lang="en-US" altLang="en-US" sz="1000">
              <a:solidFill>
                <a:srgbClr val="015A7D"/>
              </a:solidFill>
            </a:endParaRPr>
          </a:p>
        </p:txBody>
      </p:sp>
    </p:spTree>
    <p:extLst>
      <p:ext uri="{BB962C8B-B14F-4D97-AF65-F5344CB8AC3E}">
        <p14:creationId xmlns:p14="http://schemas.microsoft.com/office/powerpoint/2010/main" val="1073029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568325" y="504825"/>
            <a:ext cx="8499475" cy="838200"/>
          </a:xfrm>
        </p:spPr>
        <p:txBody>
          <a:bodyPr/>
          <a:lstStyle/>
          <a:p>
            <a:pPr eaLnBrk="1" hangingPunct="1"/>
            <a:r>
              <a:rPr lang="en-GB" altLang="en-US" smtClean="0">
                <a:latin typeface="Arial" panose="020B0604020202020204" pitchFamily="34" charset="0"/>
              </a:rPr>
              <a:t>Terms: Management Fees</a:t>
            </a:r>
            <a:endParaRPr lang="en-US" altLang="en-US" smtClean="0">
              <a:latin typeface="Arial" panose="020B0604020202020204" pitchFamily="34" charset="0"/>
            </a:endParaRPr>
          </a:p>
        </p:txBody>
      </p:sp>
      <p:sp>
        <p:nvSpPr>
          <p:cNvPr id="37891" name="Rectangle 3"/>
          <p:cNvSpPr>
            <a:spLocks noGrp="1" noChangeArrowheads="1"/>
          </p:cNvSpPr>
          <p:nvPr>
            <p:ph type="body" sz="half" idx="4294967295"/>
          </p:nvPr>
        </p:nvSpPr>
        <p:spPr>
          <a:xfrm>
            <a:off x="635000" y="1277938"/>
            <a:ext cx="7059613" cy="747712"/>
          </a:xfrm>
        </p:spPr>
        <p:txBody>
          <a:bodyPr/>
          <a:lstStyle/>
          <a:p>
            <a:pPr eaLnBrk="1" hangingPunct="1">
              <a:buFontTx/>
              <a:buNone/>
            </a:pPr>
            <a:r>
              <a:rPr lang="en-GB" altLang="en-US" sz="1600" smtClean="0">
                <a:latin typeface="Arial" panose="020B0604020202020204" pitchFamily="34" charset="0"/>
              </a:rPr>
              <a:t>Management fee during investment period by fund size – all strategies</a:t>
            </a:r>
            <a:endParaRPr lang="en-GB" altLang="en-US" sz="1900" smtClean="0">
              <a:latin typeface="Arial" panose="020B0604020202020204" pitchFamily="34" charset="0"/>
            </a:endParaRPr>
          </a:p>
        </p:txBody>
      </p:sp>
      <p:sp>
        <p:nvSpPr>
          <p:cNvPr id="37892" name="Rectangle 5"/>
          <p:cNvSpPr>
            <a:spLocks noChangeArrowheads="1"/>
          </p:cNvSpPr>
          <p:nvPr/>
        </p:nvSpPr>
        <p:spPr bwMode="auto">
          <a:xfrm>
            <a:off x="636588" y="1398588"/>
            <a:ext cx="29083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1775" indent="-231775"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defTabSz="914400" eaLnBrk="1" fontAlgn="base" hangingPunct="1">
              <a:spcAft>
                <a:spcPct val="0"/>
              </a:spcAft>
              <a:buClr>
                <a:srgbClr val="015A7D"/>
              </a:buClr>
              <a:buFontTx/>
              <a:buNone/>
            </a:pPr>
            <a:r>
              <a:rPr lang="en-GB" altLang="en-US" sz="1100" smtClean="0">
                <a:solidFill>
                  <a:srgbClr val="015A7D"/>
                </a:solidFill>
              </a:rPr>
              <a:t>(Source:  Debevoise IMG Database)</a:t>
            </a:r>
            <a:r>
              <a:rPr lang="en-GB" altLang="en-US" sz="1900" smtClean="0">
                <a:solidFill>
                  <a:srgbClr val="015A7D"/>
                </a:solidFill>
              </a:rPr>
              <a:t> </a:t>
            </a:r>
          </a:p>
          <a:p>
            <a:pPr defTabSz="914400" eaLnBrk="1" fontAlgn="base" hangingPunct="1">
              <a:spcAft>
                <a:spcPct val="0"/>
              </a:spcAft>
              <a:buClr>
                <a:srgbClr val="015A7D"/>
              </a:buClr>
              <a:buFontTx/>
              <a:buNone/>
            </a:pPr>
            <a:endParaRPr lang="en-US" altLang="en-US" sz="1900" smtClean="0">
              <a:solidFill>
                <a:srgbClr val="015A7D"/>
              </a:solidFill>
            </a:endParaRPr>
          </a:p>
        </p:txBody>
      </p:sp>
      <p:graphicFrame>
        <p:nvGraphicFramePr>
          <p:cNvPr id="37893" name="Object 2"/>
          <p:cNvGraphicFramePr>
            <a:graphicFrameLocks noChangeAspect="1"/>
          </p:cNvGraphicFramePr>
          <p:nvPr/>
        </p:nvGraphicFramePr>
        <p:xfrm>
          <a:off x="503238" y="1600200"/>
          <a:ext cx="7696200" cy="4803775"/>
        </p:xfrm>
        <a:graphic>
          <a:graphicData uri="http://schemas.openxmlformats.org/presentationml/2006/ole">
            <mc:AlternateContent xmlns:mc="http://schemas.openxmlformats.org/markup-compatibility/2006">
              <mc:Choice xmlns:v="urn:schemas-microsoft-com:vml" Requires="v">
                <p:oleObj spid="_x0000_s4133" name="Chart" r:id="rId3" imgW="11782383" imgH="7353351" progId="MSGraph.Chart.8">
                  <p:embed followColorScheme="full"/>
                </p:oleObj>
              </mc:Choice>
              <mc:Fallback>
                <p:oleObj name="Chart" r:id="rId3" imgW="11782383" imgH="7353351" progId="MSGraph.Chart.8">
                  <p:embed followColorScheme="full"/>
                  <p:pic>
                    <p:nvPicPr>
                      <p:cNvPr id="0" name=""/>
                      <p:cNvPicPr>
                        <a:picLocks noChangeAspect="1" noChangeArrowheads="1"/>
                      </p:cNvPicPr>
                      <p:nvPr/>
                    </p:nvPicPr>
                    <p:blipFill>
                      <a:blip r:embed="rId4"/>
                      <a:srcRect/>
                      <a:stretch>
                        <a:fillRect/>
                      </a:stretch>
                    </p:blipFill>
                    <p:spPr bwMode="auto">
                      <a:xfrm>
                        <a:off x="503238" y="1600200"/>
                        <a:ext cx="7696200" cy="480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4" name="Text Box 6"/>
          <p:cNvSpPr txBox="1">
            <a:spLocks noChangeArrowheads="1"/>
          </p:cNvSpPr>
          <p:nvPr/>
        </p:nvSpPr>
        <p:spPr bwMode="auto">
          <a:xfrm>
            <a:off x="8078788" y="5618163"/>
            <a:ext cx="242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defTabSz="914400" eaLnBrk="1" fontAlgn="base" hangingPunct="1">
              <a:spcBef>
                <a:spcPct val="50000"/>
              </a:spcBef>
              <a:spcAft>
                <a:spcPct val="0"/>
              </a:spcAft>
              <a:buClrTx/>
              <a:buSzTx/>
              <a:buFontTx/>
              <a:buNone/>
            </a:pPr>
            <a:r>
              <a:rPr lang="en-GB" altLang="en-US" sz="1000" b="1" smtClean="0">
                <a:solidFill>
                  <a:srgbClr val="015A7D"/>
                </a:solidFill>
              </a:rPr>
              <a:t>+</a:t>
            </a:r>
            <a:endParaRPr lang="en-US" altLang="en-US" sz="1000" b="1" smtClean="0">
              <a:solidFill>
                <a:srgbClr val="015A7D"/>
              </a:solidFill>
            </a:endParaRPr>
          </a:p>
        </p:txBody>
      </p:sp>
      <p:sp>
        <p:nvSpPr>
          <p:cNvPr id="37896"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6F3B58D5-95F8-4AA3-A15C-DA302D1AFEAA}" type="slidenum">
              <a:rPr lang="en-US" altLang="en-US" sz="1000">
                <a:solidFill>
                  <a:srgbClr val="015A7D"/>
                </a:solidFill>
              </a:rPr>
              <a:pPr eaLnBrk="1" hangingPunct="1">
                <a:spcBef>
                  <a:spcPct val="0"/>
                </a:spcBef>
                <a:buClrTx/>
                <a:buSzTx/>
                <a:buFontTx/>
                <a:buNone/>
              </a:pPr>
              <a:t>40</a:t>
            </a:fld>
            <a:endParaRPr lang="en-US" altLang="en-US" sz="1000">
              <a:solidFill>
                <a:srgbClr val="015A7D"/>
              </a:solidFill>
            </a:endParaRPr>
          </a:p>
        </p:txBody>
      </p:sp>
    </p:spTree>
    <p:extLst>
      <p:ext uri="{BB962C8B-B14F-4D97-AF65-F5344CB8AC3E}">
        <p14:creationId xmlns:p14="http://schemas.microsoft.com/office/powerpoint/2010/main" val="2370458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US" altLang="en-US" smtClean="0">
                <a:latin typeface="Arial" panose="020B0604020202020204" pitchFamily="34" charset="0"/>
              </a:rPr>
              <a:t>Alternative Management Fees</a:t>
            </a:r>
          </a:p>
        </p:txBody>
      </p:sp>
      <p:sp>
        <p:nvSpPr>
          <p:cNvPr id="38915" name="Rectangle 3"/>
          <p:cNvSpPr>
            <a:spLocks noGrp="1" noChangeArrowheads="1"/>
          </p:cNvSpPr>
          <p:nvPr>
            <p:ph type="body" idx="4294967295"/>
          </p:nvPr>
        </p:nvSpPr>
        <p:spPr/>
        <p:txBody>
          <a:bodyPr/>
          <a:lstStyle/>
          <a:p>
            <a:r>
              <a:rPr lang="en-GB" altLang="en-US" dirty="0" smtClean="0">
                <a:latin typeface="Arial" panose="020B0604020202020204" pitchFamily="34" charset="0"/>
              </a:rPr>
              <a:t>Increased prevalence of variable rates post-global financial crisis</a:t>
            </a:r>
          </a:p>
          <a:p>
            <a:pPr lvl="1"/>
            <a:r>
              <a:rPr lang="en-GB" altLang="en-US" dirty="0" smtClean="0">
                <a:latin typeface="Arial" panose="020B0604020202020204" pitchFamily="34" charset="0"/>
              </a:rPr>
              <a:t>Management fee is lower for LPs investing at first closing (“early bird discount”)</a:t>
            </a:r>
          </a:p>
          <a:p>
            <a:pPr lvl="1"/>
            <a:r>
              <a:rPr lang="en-GB" altLang="en-US" dirty="0" smtClean="0">
                <a:latin typeface="Arial" panose="020B0604020202020204" pitchFamily="34" charset="0"/>
              </a:rPr>
              <a:t>Different management fee base during all or part of the Investment Period or perhaps limited to the fundraising period</a:t>
            </a:r>
          </a:p>
          <a:p>
            <a:pPr lvl="1"/>
            <a:r>
              <a:rPr lang="en-GB" altLang="en-US" dirty="0" smtClean="0">
                <a:latin typeface="Arial" panose="020B0604020202020204" pitchFamily="34" charset="0"/>
              </a:rPr>
              <a:t>Carried interest discounts?</a:t>
            </a:r>
          </a:p>
          <a:p>
            <a:pPr>
              <a:spcBef>
                <a:spcPct val="50000"/>
              </a:spcBef>
            </a:pPr>
            <a:endParaRPr lang="en-US" altLang="en-US" dirty="0" smtClean="0">
              <a:latin typeface="Arial" panose="020B0604020202020204" pitchFamily="34" charset="0"/>
            </a:endParaRPr>
          </a:p>
        </p:txBody>
      </p:sp>
      <p:sp>
        <p:nvSpPr>
          <p:cNvPr id="3891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7AB68F7B-41C4-4FFE-9BC1-08AE497BD98B}" type="slidenum">
              <a:rPr lang="en-US" altLang="en-US" sz="1000">
                <a:solidFill>
                  <a:srgbClr val="015A7D"/>
                </a:solidFill>
              </a:rPr>
              <a:pPr eaLnBrk="1" hangingPunct="1">
                <a:spcBef>
                  <a:spcPct val="0"/>
                </a:spcBef>
                <a:buClrTx/>
                <a:buSzTx/>
                <a:buFontTx/>
                <a:buNone/>
              </a:pPr>
              <a:t>41</a:t>
            </a:fld>
            <a:endParaRPr lang="en-US" altLang="en-US" sz="1000">
              <a:solidFill>
                <a:srgbClr val="015A7D"/>
              </a:solidFill>
            </a:endParaRPr>
          </a:p>
        </p:txBody>
      </p:sp>
    </p:spTree>
    <p:extLst>
      <p:ext uri="{BB962C8B-B14F-4D97-AF65-F5344CB8AC3E}">
        <p14:creationId xmlns:p14="http://schemas.microsoft.com/office/powerpoint/2010/main" val="1688861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r>
              <a:rPr lang="en-US" altLang="en-US" smtClean="0">
                <a:latin typeface="Arial" panose="020B0604020202020204" pitchFamily="34" charset="0"/>
              </a:rPr>
              <a:t>Alternative Management Fees (cont.)</a:t>
            </a:r>
          </a:p>
        </p:txBody>
      </p:sp>
      <p:sp>
        <p:nvSpPr>
          <p:cNvPr id="39939" name="Rectangle 3"/>
          <p:cNvSpPr>
            <a:spLocks noGrp="1" noChangeArrowheads="1"/>
          </p:cNvSpPr>
          <p:nvPr>
            <p:ph type="body" idx="4294967295"/>
          </p:nvPr>
        </p:nvSpPr>
        <p:spPr>
          <a:xfrm>
            <a:off x="635000" y="1535113"/>
            <a:ext cx="8232775" cy="4114800"/>
          </a:xfrm>
        </p:spPr>
        <p:txBody>
          <a:bodyPr/>
          <a:lstStyle/>
          <a:p>
            <a:r>
              <a:rPr lang="en-GB" altLang="en-US" dirty="0" smtClean="0">
                <a:latin typeface="Arial" panose="020B0604020202020204" pitchFamily="34" charset="0"/>
              </a:rPr>
              <a:t>Management fee varies based on size of LP’s Commitment</a:t>
            </a:r>
          </a:p>
          <a:p>
            <a:pPr lvl="1"/>
            <a:r>
              <a:rPr lang="en-GB" altLang="en-US" dirty="0" smtClean="0">
                <a:latin typeface="Arial" panose="020B0604020202020204" pitchFamily="34" charset="0"/>
              </a:rPr>
              <a:t>Specified Discount on Headline Rate</a:t>
            </a:r>
          </a:p>
          <a:p>
            <a:pPr lvl="1"/>
            <a:r>
              <a:rPr lang="en-GB" altLang="en-US" dirty="0">
                <a:latin typeface="Arial" panose="020B0604020202020204" pitchFamily="34" charset="0"/>
              </a:rPr>
              <a:t>T</a:t>
            </a:r>
            <a:r>
              <a:rPr lang="en-GB" altLang="en-US" dirty="0" smtClean="0">
                <a:latin typeface="Arial" panose="020B0604020202020204" pitchFamily="34" charset="0"/>
              </a:rPr>
              <a:t>iers of increasing discounts for tiers of increasing large Commitments</a:t>
            </a:r>
          </a:p>
          <a:p>
            <a:pPr lvl="1"/>
            <a:endParaRPr lang="en-GB" altLang="en-US" dirty="0" smtClean="0">
              <a:latin typeface="Arial" panose="020B0604020202020204" pitchFamily="34" charset="0"/>
            </a:endParaRPr>
          </a:p>
          <a:p>
            <a:r>
              <a:rPr lang="en-GB" altLang="en-US" dirty="0" smtClean="0">
                <a:latin typeface="Arial" panose="020B0604020202020204" pitchFamily="34" charset="0"/>
              </a:rPr>
              <a:t>Management fee payable by all LPs varies based upon aggregate Commitments</a:t>
            </a:r>
          </a:p>
          <a:p>
            <a:pPr lvl="1"/>
            <a:r>
              <a:rPr lang="en-GB" altLang="en-US" dirty="0" smtClean="0">
                <a:latin typeface="Arial" panose="020B0604020202020204" pitchFamily="34" charset="0"/>
              </a:rPr>
              <a:t>MF rate is 2% of aggregate Commitments up to $1bn or 1.25% of aggregate Commitments above $1bn</a:t>
            </a:r>
          </a:p>
        </p:txBody>
      </p:sp>
      <p:sp>
        <p:nvSpPr>
          <p:cNvPr id="3994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1102D9E2-3B70-4B61-8E1B-D0C1D84A3441}" type="slidenum">
              <a:rPr lang="en-US" altLang="en-US" sz="1000">
                <a:solidFill>
                  <a:srgbClr val="015A7D"/>
                </a:solidFill>
              </a:rPr>
              <a:pPr eaLnBrk="1" hangingPunct="1">
                <a:spcBef>
                  <a:spcPct val="0"/>
                </a:spcBef>
                <a:buClrTx/>
                <a:buSzTx/>
                <a:buFontTx/>
                <a:buNone/>
              </a:pPr>
              <a:t>42</a:t>
            </a:fld>
            <a:endParaRPr lang="en-US" altLang="en-US" sz="1000">
              <a:solidFill>
                <a:srgbClr val="015A7D"/>
              </a:solidFill>
            </a:endParaRPr>
          </a:p>
        </p:txBody>
      </p:sp>
    </p:spTree>
    <p:extLst>
      <p:ext uri="{BB962C8B-B14F-4D97-AF65-F5344CB8AC3E}">
        <p14:creationId xmlns:p14="http://schemas.microsoft.com/office/powerpoint/2010/main" val="3447947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idx="4294967295"/>
          </p:nvPr>
        </p:nvSpPr>
        <p:spPr>
          <a:xfrm>
            <a:off x="668338" y="485775"/>
            <a:ext cx="7772400" cy="838200"/>
          </a:xfrm>
        </p:spPr>
        <p:txBody>
          <a:bodyPr/>
          <a:lstStyle/>
          <a:p>
            <a:r>
              <a:rPr lang="en-US" altLang="en-US" smtClean="0">
                <a:latin typeface="Arial" panose="020B0604020202020204" pitchFamily="34" charset="0"/>
              </a:rPr>
              <a:t>Distributions (aka The Waterfall)</a:t>
            </a:r>
          </a:p>
        </p:txBody>
      </p:sp>
      <p:sp>
        <p:nvSpPr>
          <p:cNvPr id="40963" name="Rectangle 5"/>
          <p:cNvSpPr>
            <a:spLocks noGrp="1" noChangeArrowheads="1"/>
          </p:cNvSpPr>
          <p:nvPr>
            <p:ph type="body" idx="4294967295"/>
          </p:nvPr>
        </p:nvSpPr>
        <p:spPr>
          <a:xfrm>
            <a:off x="668338" y="1420019"/>
            <a:ext cx="7772400" cy="4867275"/>
          </a:xfrm>
        </p:spPr>
        <p:txBody>
          <a:bodyPr/>
          <a:lstStyle/>
          <a:p>
            <a:pPr>
              <a:lnSpc>
                <a:spcPct val="90000"/>
              </a:lnSpc>
              <a:spcBef>
                <a:spcPct val="50000"/>
              </a:spcBef>
            </a:pPr>
            <a:r>
              <a:rPr lang="en-US" altLang="en-US" u="sng" dirty="0" smtClean="0">
                <a:latin typeface="Arial" panose="020B0604020202020204" pitchFamily="34" charset="0"/>
              </a:rPr>
              <a:t>First</a:t>
            </a:r>
            <a:r>
              <a:rPr lang="en-US" altLang="en-US" dirty="0" smtClean="0">
                <a:latin typeface="Arial" panose="020B0604020202020204" pitchFamily="34" charset="0"/>
              </a:rPr>
              <a:t>: 100% to the Limited Partners to return contributed capital</a:t>
            </a:r>
          </a:p>
          <a:p>
            <a:pPr>
              <a:lnSpc>
                <a:spcPct val="90000"/>
              </a:lnSpc>
              <a:spcBef>
                <a:spcPct val="50000"/>
              </a:spcBef>
            </a:pPr>
            <a:r>
              <a:rPr lang="en-US" altLang="en-US" u="sng" dirty="0" smtClean="0">
                <a:latin typeface="Arial" panose="020B0604020202020204" pitchFamily="34" charset="0"/>
              </a:rPr>
              <a:t>Second</a:t>
            </a:r>
            <a:r>
              <a:rPr lang="en-US" altLang="en-US" dirty="0" smtClean="0">
                <a:latin typeface="Arial" panose="020B0604020202020204" pitchFamily="34" charset="0"/>
              </a:rPr>
              <a:t>:  8% preferred return – 100% to the Limited Partners to give them an 8% return on those amounts</a:t>
            </a:r>
          </a:p>
          <a:p>
            <a:pPr>
              <a:lnSpc>
                <a:spcPct val="90000"/>
              </a:lnSpc>
              <a:spcBef>
                <a:spcPct val="50000"/>
              </a:spcBef>
            </a:pPr>
            <a:r>
              <a:rPr lang="en-US" altLang="en-US" u="sng" dirty="0" smtClean="0">
                <a:latin typeface="Arial" panose="020B0604020202020204" pitchFamily="34" charset="0"/>
              </a:rPr>
              <a:t>Third</a:t>
            </a:r>
            <a:r>
              <a:rPr lang="en-US" altLang="en-US" dirty="0" smtClean="0">
                <a:latin typeface="Arial" panose="020B0604020202020204" pitchFamily="34" charset="0"/>
              </a:rPr>
              <a:t>:  GP catch-up – 100% to the General Partner to “catch up” to the 80/20 deal</a:t>
            </a:r>
          </a:p>
          <a:p>
            <a:pPr>
              <a:lnSpc>
                <a:spcPct val="90000"/>
              </a:lnSpc>
              <a:spcBef>
                <a:spcPct val="50000"/>
              </a:spcBef>
            </a:pPr>
            <a:r>
              <a:rPr lang="en-US" altLang="en-US" u="sng" dirty="0" smtClean="0">
                <a:latin typeface="Arial" panose="020B0604020202020204" pitchFamily="34" charset="0"/>
              </a:rPr>
              <a:t>Fourth</a:t>
            </a:r>
            <a:r>
              <a:rPr lang="en-US" altLang="en-US" dirty="0" smtClean="0">
                <a:latin typeface="Arial" panose="020B0604020202020204" pitchFamily="34" charset="0"/>
              </a:rPr>
              <a:t>:  80/20 split – 80% to the Limited Partners and 20% to the General Partner</a:t>
            </a:r>
          </a:p>
          <a:p>
            <a:pPr>
              <a:lnSpc>
                <a:spcPct val="90000"/>
              </a:lnSpc>
              <a:spcBef>
                <a:spcPct val="50000"/>
              </a:spcBef>
            </a:pPr>
            <a:r>
              <a:rPr lang="en-US" altLang="en-US" dirty="0" smtClean="0">
                <a:solidFill>
                  <a:schemeClr val="accent2"/>
                </a:solidFill>
                <a:latin typeface="Arial" panose="020B0604020202020204" pitchFamily="34" charset="0"/>
              </a:rPr>
              <a:t>US model</a:t>
            </a:r>
            <a:r>
              <a:rPr lang="en-US" altLang="en-US" dirty="0" smtClean="0">
                <a:latin typeface="Arial" panose="020B0604020202020204" pitchFamily="34" charset="0"/>
              </a:rPr>
              <a:t>: more likely to return only capital on </a:t>
            </a:r>
            <a:r>
              <a:rPr lang="en-US" altLang="en-US" dirty="0" err="1" smtClean="0">
                <a:latin typeface="Arial" panose="020B0604020202020204" pitchFamily="34" charset="0"/>
              </a:rPr>
              <a:t>realised</a:t>
            </a:r>
            <a:r>
              <a:rPr lang="en-US" altLang="en-US" dirty="0" smtClean="0">
                <a:latin typeface="Arial" panose="020B0604020202020204" pitchFamily="34" charset="0"/>
              </a:rPr>
              <a:t> deals, capital for [net] </a:t>
            </a:r>
            <a:r>
              <a:rPr lang="en-US" altLang="en-US" dirty="0" err="1" smtClean="0">
                <a:latin typeface="Arial" panose="020B0604020202020204" pitchFamily="34" charset="0"/>
              </a:rPr>
              <a:t>unrealised</a:t>
            </a:r>
            <a:r>
              <a:rPr lang="en-US" altLang="en-US" dirty="0" smtClean="0">
                <a:latin typeface="Arial" panose="020B0604020202020204" pitchFamily="34" charset="0"/>
              </a:rPr>
              <a:t> loss deals and management fees and other fund expenses allocable to such amounts prior to carried interest</a:t>
            </a:r>
          </a:p>
          <a:p>
            <a:pPr>
              <a:lnSpc>
                <a:spcPct val="90000"/>
              </a:lnSpc>
              <a:spcBef>
                <a:spcPct val="50000"/>
              </a:spcBef>
            </a:pPr>
            <a:r>
              <a:rPr lang="en-US" altLang="en-US" dirty="0" smtClean="0">
                <a:latin typeface="Arial" panose="020B0604020202020204" pitchFamily="34" charset="0"/>
              </a:rPr>
              <a:t>Current income waterfall</a:t>
            </a:r>
          </a:p>
        </p:txBody>
      </p:sp>
      <p:sp>
        <p:nvSpPr>
          <p:cNvPr id="4096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1E722687-19A4-4736-B2DB-406E32F2F242}" type="slidenum">
              <a:rPr lang="en-US" altLang="en-US" sz="1000">
                <a:solidFill>
                  <a:srgbClr val="015A7D"/>
                </a:solidFill>
              </a:rPr>
              <a:pPr eaLnBrk="1" hangingPunct="1">
                <a:spcBef>
                  <a:spcPct val="0"/>
                </a:spcBef>
                <a:buClrTx/>
                <a:buSzTx/>
                <a:buFontTx/>
                <a:buNone/>
              </a:pPr>
              <a:t>43</a:t>
            </a:fld>
            <a:endParaRPr lang="en-US" altLang="en-US" sz="1000">
              <a:solidFill>
                <a:srgbClr val="015A7D"/>
              </a:solidFill>
            </a:endParaRPr>
          </a:p>
        </p:txBody>
      </p:sp>
    </p:spTree>
    <p:extLst>
      <p:ext uri="{BB962C8B-B14F-4D97-AF65-F5344CB8AC3E}">
        <p14:creationId xmlns:p14="http://schemas.microsoft.com/office/powerpoint/2010/main" val="34904773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582613" y="514350"/>
            <a:ext cx="7772400" cy="838200"/>
          </a:xfrm>
        </p:spPr>
        <p:txBody>
          <a:bodyPr/>
          <a:lstStyle/>
          <a:p>
            <a:pPr eaLnBrk="1" hangingPunct="1"/>
            <a:r>
              <a:rPr lang="en-GB" altLang="en-US" smtClean="0">
                <a:latin typeface="Arial" panose="020B0604020202020204" pitchFamily="34" charset="0"/>
              </a:rPr>
              <a:t>Terms:  Distributions</a:t>
            </a:r>
            <a:endParaRPr lang="en-US" altLang="en-US" smtClean="0">
              <a:latin typeface="Arial" panose="020B0604020202020204" pitchFamily="34" charset="0"/>
            </a:endParaRPr>
          </a:p>
        </p:txBody>
      </p:sp>
      <p:sp>
        <p:nvSpPr>
          <p:cNvPr id="41987" name="Rectangle 3"/>
          <p:cNvSpPr>
            <a:spLocks noGrp="1" noChangeArrowheads="1"/>
          </p:cNvSpPr>
          <p:nvPr>
            <p:ph type="body" sz="half" idx="4294967295"/>
          </p:nvPr>
        </p:nvSpPr>
        <p:spPr>
          <a:xfrm>
            <a:off x="592138" y="1262063"/>
            <a:ext cx="7340600" cy="755650"/>
          </a:xfrm>
        </p:spPr>
        <p:txBody>
          <a:bodyPr/>
          <a:lstStyle/>
          <a:p>
            <a:pPr eaLnBrk="1" hangingPunct="1">
              <a:buFontTx/>
              <a:buNone/>
            </a:pPr>
            <a:r>
              <a:rPr lang="en-GB" altLang="en-US" sz="1600" smtClean="0">
                <a:latin typeface="Arial" panose="020B0604020202020204" pitchFamily="34" charset="0"/>
              </a:rPr>
              <a:t>Distribution waterfall </a:t>
            </a:r>
          </a:p>
          <a:p>
            <a:pPr eaLnBrk="1" hangingPunct="1">
              <a:buFontTx/>
              <a:buNone/>
            </a:pPr>
            <a:endParaRPr lang="en-US" altLang="en-US" sz="1600" smtClean="0">
              <a:latin typeface="Arial" panose="020B0604020202020204" pitchFamily="34" charset="0"/>
            </a:endParaRPr>
          </a:p>
        </p:txBody>
      </p:sp>
      <p:sp>
        <p:nvSpPr>
          <p:cNvPr id="41988" name="Rectangle 5"/>
          <p:cNvSpPr>
            <a:spLocks noChangeArrowheads="1"/>
          </p:cNvSpPr>
          <p:nvPr/>
        </p:nvSpPr>
        <p:spPr bwMode="auto">
          <a:xfrm>
            <a:off x="598488" y="1392238"/>
            <a:ext cx="29083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1775" indent="-231775"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defTabSz="914400" eaLnBrk="1" fontAlgn="base" hangingPunct="1">
              <a:spcAft>
                <a:spcPct val="0"/>
              </a:spcAft>
              <a:buClr>
                <a:srgbClr val="015A7D"/>
              </a:buClr>
              <a:buFontTx/>
              <a:buNone/>
            </a:pPr>
            <a:r>
              <a:rPr lang="en-GB" altLang="en-US" sz="1100" smtClean="0">
                <a:solidFill>
                  <a:srgbClr val="015A7D"/>
                </a:solidFill>
              </a:rPr>
              <a:t>(Source:  Debevoise IMG Database)</a:t>
            </a:r>
            <a:r>
              <a:rPr lang="en-GB" altLang="en-US" sz="1900" smtClean="0">
                <a:solidFill>
                  <a:srgbClr val="015A7D"/>
                </a:solidFill>
              </a:rPr>
              <a:t> </a:t>
            </a:r>
          </a:p>
          <a:p>
            <a:pPr defTabSz="914400" eaLnBrk="1" fontAlgn="base" hangingPunct="1">
              <a:spcAft>
                <a:spcPct val="0"/>
              </a:spcAft>
              <a:buClr>
                <a:srgbClr val="015A7D"/>
              </a:buClr>
              <a:buFontTx/>
              <a:buNone/>
            </a:pPr>
            <a:endParaRPr lang="en-US" altLang="en-US" sz="1900" smtClean="0">
              <a:solidFill>
                <a:srgbClr val="015A7D"/>
              </a:solidFill>
            </a:endParaRPr>
          </a:p>
        </p:txBody>
      </p:sp>
      <p:graphicFrame>
        <p:nvGraphicFramePr>
          <p:cNvPr id="2" name="Object 7"/>
          <p:cNvGraphicFramePr>
            <a:graphicFrameLocks noGrp="1" noChangeAspect="1"/>
          </p:cNvGraphicFramePr>
          <p:nvPr>
            <p:ph sz="half" idx="4294967295"/>
            <p:extLst>
              <p:ext uri="{D42A27DB-BD31-4B8C-83A1-F6EECF244321}">
                <p14:modId xmlns:p14="http://schemas.microsoft.com/office/powerpoint/2010/main" val="3438916817"/>
              </p:ext>
            </p:extLst>
          </p:nvPr>
        </p:nvGraphicFramePr>
        <p:xfrm>
          <a:off x="365125" y="1633538"/>
          <a:ext cx="8442325" cy="4765675"/>
        </p:xfrm>
        <a:graphic>
          <a:graphicData uri="http://schemas.openxmlformats.org/drawingml/2006/chart">
            <c:chart xmlns:c="http://schemas.openxmlformats.org/drawingml/2006/chart" xmlns:r="http://schemas.openxmlformats.org/officeDocument/2006/relationships" r:id="rId2"/>
          </a:graphicData>
        </a:graphic>
      </p:graphicFrame>
      <p:sp>
        <p:nvSpPr>
          <p:cNvPr id="4199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CAB9F93C-5194-4800-A4C1-57F8EB9E6798}" type="slidenum">
              <a:rPr lang="en-US" altLang="en-US" sz="1000">
                <a:solidFill>
                  <a:srgbClr val="015A7D"/>
                </a:solidFill>
              </a:rPr>
              <a:pPr eaLnBrk="1" hangingPunct="1">
                <a:spcBef>
                  <a:spcPct val="0"/>
                </a:spcBef>
                <a:buClrTx/>
                <a:buSzTx/>
                <a:buFontTx/>
                <a:buNone/>
              </a:pPr>
              <a:t>44</a:t>
            </a:fld>
            <a:endParaRPr lang="en-US" altLang="en-US" sz="1000">
              <a:solidFill>
                <a:srgbClr val="015A7D"/>
              </a:solidFill>
            </a:endParaRPr>
          </a:p>
        </p:txBody>
      </p:sp>
    </p:spTree>
    <p:extLst>
      <p:ext uri="{BB962C8B-B14F-4D97-AF65-F5344CB8AC3E}">
        <p14:creationId xmlns:p14="http://schemas.microsoft.com/office/powerpoint/2010/main" val="39208507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idx="4294967295"/>
          </p:nvPr>
        </p:nvSpPr>
        <p:spPr/>
        <p:txBody>
          <a:bodyPr/>
          <a:lstStyle/>
          <a:p>
            <a:r>
              <a:rPr lang="en-US" altLang="en-US" smtClean="0">
                <a:latin typeface="Arial" panose="020B0604020202020204" pitchFamily="34" charset="0"/>
              </a:rPr>
              <a:t>Carried Interest Clawback</a:t>
            </a:r>
          </a:p>
        </p:txBody>
      </p:sp>
      <p:sp>
        <p:nvSpPr>
          <p:cNvPr id="43011" name="Rectangle 5"/>
          <p:cNvSpPr>
            <a:spLocks noGrp="1" noChangeArrowheads="1"/>
          </p:cNvSpPr>
          <p:nvPr>
            <p:ph type="body" idx="4294967295"/>
          </p:nvPr>
        </p:nvSpPr>
        <p:spPr/>
        <p:txBody>
          <a:bodyPr/>
          <a:lstStyle/>
          <a:p>
            <a:pPr>
              <a:spcBef>
                <a:spcPct val="50000"/>
              </a:spcBef>
            </a:pPr>
            <a:r>
              <a:rPr lang="en-US" altLang="en-US" smtClean="0">
                <a:latin typeface="Arial" panose="020B0604020202020204" pitchFamily="34" charset="0"/>
              </a:rPr>
              <a:t>Protects the 80/20 deal</a:t>
            </a:r>
          </a:p>
          <a:p>
            <a:pPr>
              <a:spcBef>
                <a:spcPct val="50000"/>
              </a:spcBef>
            </a:pPr>
            <a:r>
              <a:rPr lang="en-US" altLang="en-US" smtClean="0">
                <a:latin typeface="Arial" panose="020B0604020202020204" pitchFamily="34" charset="0"/>
              </a:rPr>
              <a:t>If at the end of the Fund it is determined that the General Partner has received more than 20% of the profits, then it must return the amount of any over-distributions (account capped on an after-tax basis)</a:t>
            </a:r>
          </a:p>
          <a:p>
            <a:pPr>
              <a:spcBef>
                <a:spcPct val="50000"/>
              </a:spcBef>
            </a:pPr>
            <a:r>
              <a:rPr lang="en-US" altLang="en-US" smtClean="0">
                <a:latin typeface="Arial" panose="020B0604020202020204" pitchFamily="34" charset="0"/>
              </a:rPr>
              <a:t>Interim clawback</a:t>
            </a:r>
          </a:p>
          <a:p>
            <a:pPr>
              <a:spcBef>
                <a:spcPct val="50000"/>
              </a:spcBef>
            </a:pPr>
            <a:r>
              <a:rPr lang="en-US" altLang="en-US" smtClean="0">
                <a:latin typeface="Arial" panose="020B0604020202020204" pitchFamily="34" charset="0"/>
              </a:rPr>
              <a:t>Guarantee of clawback is typically several, not joint and several</a:t>
            </a:r>
          </a:p>
          <a:p>
            <a:pPr>
              <a:spcBef>
                <a:spcPct val="50000"/>
              </a:spcBef>
            </a:pPr>
            <a:r>
              <a:rPr lang="en-US" altLang="en-US" smtClean="0">
                <a:latin typeface="Arial" panose="020B0604020202020204" pitchFamily="34" charset="0"/>
              </a:rPr>
              <a:t>Escrow/reserve account</a:t>
            </a:r>
          </a:p>
          <a:p>
            <a:pPr>
              <a:spcBef>
                <a:spcPct val="50000"/>
              </a:spcBef>
            </a:pPr>
            <a:endParaRPr lang="en-US" altLang="en-US" smtClean="0">
              <a:latin typeface="Arial" panose="020B0604020202020204" pitchFamily="34" charset="0"/>
            </a:endParaRPr>
          </a:p>
        </p:txBody>
      </p:sp>
      <p:sp>
        <p:nvSpPr>
          <p:cNvPr id="4301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11A7F7CB-1415-4A67-BBA6-B1A5E7A3F425}" type="slidenum">
              <a:rPr lang="en-US" altLang="en-US" sz="1000">
                <a:solidFill>
                  <a:srgbClr val="015A7D"/>
                </a:solidFill>
              </a:rPr>
              <a:pPr eaLnBrk="1" hangingPunct="1">
                <a:spcBef>
                  <a:spcPct val="0"/>
                </a:spcBef>
                <a:buClrTx/>
                <a:buSzTx/>
                <a:buFontTx/>
                <a:buNone/>
              </a:pPr>
              <a:t>45</a:t>
            </a:fld>
            <a:endParaRPr lang="en-US" altLang="en-US" sz="1000">
              <a:solidFill>
                <a:srgbClr val="015A7D"/>
              </a:solidFill>
            </a:endParaRPr>
          </a:p>
        </p:txBody>
      </p:sp>
    </p:spTree>
    <p:extLst>
      <p:ext uri="{BB962C8B-B14F-4D97-AF65-F5344CB8AC3E}">
        <p14:creationId xmlns:p14="http://schemas.microsoft.com/office/powerpoint/2010/main" val="27962152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611188" y="495300"/>
            <a:ext cx="7772400" cy="838200"/>
          </a:xfrm>
        </p:spPr>
        <p:txBody>
          <a:bodyPr/>
          <a:lstStyle/>
          <a:p>
            <a:pPr eaLnBrk="1" hangingPunct="1"/>
            <a:r>
              <a:rPr lang="en-GB" altLang="en-US" smtClean="0">
                <a:latin typeface="Arial" panose="020B0604020202020204" pitchFamily="34" charset="0"/>
              </a:rPr>
              <a:t>Terms:  Distributions</a:t>
            </a:r>
            <a:endParaRPr lang="en-US" altLang="en-US" smtClean="0">
              <a:latin typeface="Arial" panose="020B0604020202020204" pitchFamily="34" charset="0"/>
            </a:endParaRPr>
          </a:p>
        </p:txBody>
      </p:sp>
      <p:sp>
        <p:nvSpPr>
          <p:cNvPr id="44035" name="Rectangle 3"/>
          <p:cNvSpPr>
            <a:spLocks noGrp="1" noChangeArrowheads="1"/>
          </p:cNvSpPr>
          <p:nvPr>
            <p:ph type="body" sz="half" idx="4294967295"/>
          </p:nvPr>
        </p:nvSpPr>
        <p:spPr>
          <a:xfrm>
            <a:off x="619125" y="1309688"/>
            <a:ext cx="7440613" cy="638175"/>
          </a:xfrm>
        </p:spPr>
        <p:txBody>
          <a:bodyPr/>
          <a:lstStyle/>
          <a:p>
            <a:pPr eaLnBrk="1" hangingPunct="1">
              <a:buFontTx/>
              <a:buNone/>
            </a:pPr>
            <a:r>
              <a:rPr lang="en-GB" altLang="en-US" sz="1600" smtClean="0">
                <a:latin typeface="Arial" panose="020B0604020202020204" pitchFamily="34" charset="0"/>
              </a:rPr>
              <a:t>Frequency of GP clawback operation </a:t>
            </a:r>
            <a:r>
              <a:rPr lang="en-GB" altLang="en-US" sz="1600" b="1" i="1" smtClean="0">
                <a:latin typeface="Arial" panose="020B0604020202020204" pitchFamily="34" charset="0"/>
              </a:rPr>
              <a:t>	</a:t>
            </a:r>
            <a:endParaRPr lang="en-GB" altLang="en-US" sz="1600" smtClean="0">
              <a:latin typeface="Arial" panose="020B0604020202020204" pitchFamily="34" charset="0"/>
            </a:endParaRPr>
          </a:p>
          <a:p>
            <a:pPr eaLnBrk="1" hangingPunct="1">
              <a:buFontTx/>
              <a:buNone/>
            </a:pPr>
            <a:endParaRPr lang="en-US" altLang="en-US" sz="1600" smtClean="0">
              <a:latin typeface="Arial" panose="020B0604020202020204" pitchFamily="34" charset="0"/>
            </a:endParaRPr>
          </a:p>
        </p:txBody>
      </p:sp>
      <p:graphicFrame>
        <p:nvGraphicFramePr>
          <p:cNvPr id="2" name="Object 4"/>
          <p:cNvGraphicFramePr>
            <a:graphicFrameLocks noChangeAspect="1"/>
          </p:cNvGraphicFramePr>
          <p:nvPr>
            <p:extLst>
              <p:ext uri="{D42A27DB-BD31-4B8C-83A1-F6EECF244321}">
                <p14:modId xmlns:p14="http://schemas.microsoft.com/office/powerpoint/2010/main" val="1446176606"/>
              </p:ext>
            </p:extLst>
          </p:nvPr>
        </p:nvGraphicFramePr>
        <p:xfrm>
          <a:off x="536575" y="1860551"/>
          <a:ext cx="8442325" cy="4260850"/>
        </p:xfrm>
        <a:graphic>
          <a:graphicData uri="http://schemas.openxmlformats.org/drawingml/2006/chart">
            <c:chart xmlns:c="http://schemas.openxmlformats.org/drawingml/2006/chart" xmlns:r="http://schemas.openxmlformats.org/officeDocument/2006/relationships" r:id="rId3"/>
          </a:graphicData>
        </a:graphic>
      </p:graphicFrame>
      <p:sp>
        <p:nvSpPr>
          <p:cNvPr id="44037" name="Rectangle 5"/>
          <p:cNvSpPr>
            <a:spLocks noChangeArrowheads="1"/>
          </p:cNvSpPr>
          <p:nvPr/>
        </p:nvSpPr>
        <p:spPr bwMode="auto">
          <a:xfrm>
            <a:off x="625475" y="1443038"/>
            <a:ext cx="29083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1775" indent="-231775"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defTabSz="914400" eaLnBrk="1" fontAlgn="base" hangingPunct="1">
              <a:spcAft>
                <a:spcPct val="0"/>
              </a:spcAft>
              <a:buClr>
                <a:srgbClr val="015A7D"/>
              </a:buClr>
              <a:buFontTx/>
              <a:buNone/>
            </a:pPr>
            <a:r>
              <a:rPr lang="en-GB" altLang="en-US" sz="1100" smtClean="0">
                <a:solidFill>
                  <a:srgbClr val="015A7D"/>
                </a:solidFill>
              </a:rPr>
              <a:t>(Source:  Debevoise IMG Database)</a:t>
            </a:r>
            <a:r>
              <a:rPr lang="en-GB" altLang="en-US" sz="1900" smtClean="0">
                <a:solidFill>
                  <a:srgbClr val="015A7D"/>
                </a:solidFill>
              </a:rPr>
              <a:t> </a:t>
            </a:r>
          </a:p>
          <a:p>
            <a:pPr defTabSz="914400" eaLnBrk="1" fontAlgn="base" hangingPunct="1">
              <a:spcAft>
                <a:spcPct val="0"/>
              </a:spcAft>
              <a:buClr>
                <a:srgbClr val="015A7D"/>
              </a:buClr>
              <a:buFontTx/>
              <a:buNone/>
            </a:pPr>
            <a:endParaRPr lang="en-US" altLang="en-US" sz="1900" smtClean="0">
              <a:solidFill>
                <a:srgbClr val="015A7D"/>
              </a:solidFill>
            </a:endParaRPr>
          </a:p>
        </p:txBody>
      </p:sp>
      <p:sp>
        <p:nvSpPr>
          <p:cNvPr id="4403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D64CB7CC-5F03-4499-978B-321318F8C744}" type="slidenum">
              <a:rPr lang="en-US" altLang="en-US" sz="1000">
                <a:solidFill>
                  <a:srgbClr val="015A7D"/>
                </a:solidFill>
              </a:rPr>
              <a:pPr eaLnBrk="1" hangingPunct="1">
                <a:spcBef>
                  <a:spcPct val="0"/>
                </a:spcBef>
                <a:buClrTx/>
                <a:buSzTx/>
                <a:buFontTx/>
                <a:buNone/>
              </a:pPr>
              <a:t>46</a:t>
            </a:fld>
            <a:endParaRPr lang="en-US" altLang="en-US" sz="1000">
              <a:solidFill>
                <a:srgbClr val="015A7D"/>
              </a:solidFill>
            </a:endParaRPr>
          </a:p>
        </p:txBody>
      </p:sp>
    </p:spTree>
    <p:extLst>
      <p:ext uri="{BB962C8B-B14F-4D97-AF65-F5344CB8AC3E}">
        <p14:creationId xmlns:p14="http://schemas.microsoft.com/office/powerpoint/2010/main" val="2991766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20713" y="466725"/>
            <a:ext cx="7772400" cy="838200"/>
          </a:xfrm>
        </p:spPr>
        <p:txBody>
          <a:bodyPr/>
          <a:lstStyle/>
          <a:p>
            <a:pPr eaLnBrk="1" hangingPunct="1"/>
            <a:r>
              <a:rPr lang="en-GB" altLang="en-US" smtClean="0">
                <a:latin typeface="Arial" panose="020B0604020202020204" pitchFamily="34" charset="0"/>
              </a:rPr>
              <a:t>Terms:  GP Clawback Provisions</a:t>
            </a:r>
            <a:endParaRPr lang="en-US" altLang="en-US" smtClean="0">
              <a:latin typeface="Arial" panose="020B0604020202020204" pitchFamily="34" charset="0"/>
            </a:endParaRPr>
          </a:p>
        </p:txBody>
      </p:sp>
      <p:sp>
        <p:nvSpPr>
          <p:cNvPr id="45059" name="Rectangle 3"/>
          <p:cNvSpPr>
            <a:spLocks noGrp="1" noChangeArrowheads="1"/>
          </p:cNvSpPr>
          <p:nvPr>
            <p:ph type="body" sz="half" idx="4294967295"/>
          </p:nvPr>
        </p:nvSpPr>
        <p:spPr>
          <a:xfrm>
            <a:off x="635000" y="1277938"/>
            <a:ext cx="3810000" cy="4114800"/>
          </a:xfrm>
        </p:spPr>
        <p:txBody>
          <a:bodyPr/>
          <a:lstStyle/>
          <a:p>
            <a:pPr eaLnBrk="1" hangingPunct="1">
              <a:buFontTx/>
              <a:buNone/>
            </a:pPr>
            <a:r>
              <a:rPr lang="en-GB" altLang="en-US" sz="1600" smtClean="0">
                <a:latin typeface="Arial" panose="020B0604020202020204" pitchFamily="34" charset="0"/>
              </a:rPr>
              <a:t>GP clawback guarantees</a:t>
            </a:r>
          </a:p>
          <a:p>
            <a:pPr eaLnBrk="1" hangingPunct="1">
              <a:buFontTx/>
              <a:buNone/>
            </a:pPr>
            <a:endParaRPr lang="en-US" altLang="en-US" sz="1600" smtClean="0">
              <a:latin typeface="Arial" panose="020B0604020202020204" pitchFamily="34" charset="0"/>
            </a:endParaRPr>
          </a:p>
        </p:txBody>
      </p:sp>
      <p:sp>
        <p:nvSpPr>
          <p:cNvPr id="45060" name="Rectangle 4"/>
          <p:cNvSpPr>
            <a:spLocks noChangeArrowheads="1"/>
          </p:cNvSpPr>
          <p:nvPr/>
        </p:nvSpPr>
        <p:spPr bwMode="auto">
          <a:xfrm>
            <a:off x="627063" y="1409700"/>
            <a:ext cx="29083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1775" indent="-231775"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defTabSz="914400" eaLnBrk="1" fontAlgn="base" hangingPunct="1">
              <a:spcAft>
                <a:spcPct val="0"/>
              </a:spcAft>
              <a:buClr>
                <a:srgbClr val="015A7D"/>
              </a:buClr>
              <a:buFontTx/>
              <a:buNone/>
            </a:pPr>
            <a:r>
              <a:rPr lang="en-GB" altLang="en-US" sz="1100" smtClean="0">
                <a:solidFill>
                  <a:srgbClr val="015A7D"/>
                </a:solidFill>
              </a:rPr>
              <a:t>(Source:  Debevoise IMG Database)</a:t>
            </a:r>
            <a:r>
              <a:rPr lang="en-GB" altLang="en-US" sz="1900" smtClean="0">
                <a:solidFill>
                  <a:srgbClr val="015A7D"/>
                </a:solidFill>
              </a:rPr>
              <a:t> </a:t>
            </a:r>
          </a:p>
          <a:p>
            <a:pPr defTabSz="914400" eaLnBrk="1" fontAlgn="base" hangingPunct="1">
              <a:spcAft>
                <a:spcPct val="0"/>
              </a:spcAft>
              <a:buClr>
                <a:srgbClr val="015A7D"/>
              </a:buClr>
              <a:buFontTx/>
              <a:buNone/>
            </a:pPr>
            <a:endParaRPr lang="en-US" altLang="en-US" sz="1900" smtClean="0">
              <a:solidFill>
                <a:srgbClr val="015A7D"/>
              </a:solidFill>
            </a:endParaRPr>
          </a:p>
        </p:txBody>
      </p:sp>
      <p:graphicFrame>
        <p:nvGraphicFramePr>
          <p:cNvPr id="2" name="Object 5"/>
          <p:cNvGraphicFramePr>
            <a:graphicFrameLocks noGrp="1" noChangeAspect="1"/>
          </p:cNvGraphicFramePr>
          <p:nvPr>
            <p:ph sz="half" idx="4294967295"/>
            <p:extLst>
              <p:ext uri="{D42A27DB-BD31-4B8C-83A1-F6EECF244321}">
                <p14:modId xmlns:p14="http://schemas.microsoft.com/office/powerpoint/2010/main" val="1119287853"/>
              </p:ext>
            </p:extLst>
          </p:nvPr>
        </p:nvGraphicFramePr>
        <p:xfrm>
          <a:off x="479425" y="1727200"/>
          <a:ext cx="7832725" cy="4425951"/>
        </p:xfrm>
        <a:graphic>
          <a:graphicData uri="http://schemas.openxmlformats.org/drawingml/2006/chart">
            <c:chart xmlns:c="http://schemas.openxmlformats.org/drawingml/2006/chart" xmlns:r="http://schemas.openxmlformats.org/officeDocument/2006/relationships" r:id="rId2"/>
          </a:graphicData>
        </a:graphic>
      </p:graphicFrame>
      <p:sp>
        <p:nvSpPr>
          <p:cNvPr id="4506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54188DE4-F652-4E5B-95C0-1E77203B9232}" type="slidenum">
              <a:rPr lang="en-US" altLang="en-US" sz="1000">
                <a:solidFill>
                  <a:srgbClr val="015A7D"/>
                </a:solidFill>
              </a:rPr>
              <a:pPr eaLnBrk="1" hangingPunct="1">
                <a:spcBef>
                  <a:spcPct val="0"/>
                </a:spcBef>
                <a:buClrTx/>
                <a:buSzTx/>
                <a:buFontTx/>
                <a:buNone/>
              </a:pPr>
              <a:t>47</a:t>
            </a:fld>
            <a:endParaRPr lang="en-US" altLang="en-US" sz="1000">
              <a:solidFill>
                <a:srgbClr val="015A7D"/>
              </a:solidFill>
            </a:endParaRPr>
          </a:p>
        </p:txBody>
      </p:sp>
    </p:spTree>
    <p:extLst>
      <p:ext uri="{BB962C8B-B14F-4D97-AF65-F5344CB8AC3E}">
        <p14:creationId xmlns:p14="http://schemas.microsoft.com/office/powerpoint/2010/main" val="16503956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611188" y="476250"/>
            <a:ext cx="7972425" cy="838200"/>
          </a:xfrm>
        </p:spPr>
        <p:txBody>
          <a:bodyPr/>
          <a:lstStyle/>
          <a:p>
            <a:pPr marL="914400" indent="-914400" eaLnBrk="1" hangingPunct="1"/>
            <a:r>
              <a:rPr lang="en-GB" altLang="en-US" smtClean="0">
                <a:latin typeface="Arial" panose="020B0604020202020204" pitchFamily="34" charset="0"/>
              </a:rPr>
              <a:t>Terms:  GP Clawback Provisions (cont.)</a:t>
            </a:r>
            <a:endParaRPr lang="en-US" altLang="en-US" smtClean="0">
              <a:latin typeface="Arial" panose="020B0604020202020204" pitchFamily="34" charset="0"/>
            </a:endParaRPr>
          </a:p>
        </p:txBody>
      </p:sp>
      <p:sp>
        <p:nvSpPr>
          <p:cNvPr id="46083" name="Rectangle 3"/>
          <p:cNvSpPr>
            <a:spLocks noGrp="1" noChangeArrowheads="1"/>
          </p:cNvSpPr>
          <p:nvPr>
            <p:ph type="body" sz="half" idx="4294967295"/>
          </p:nvPr>
        </p:nvSpPr>
        <p:spPr>
          <a:xfrm>
            <a:off x="635000" y="1306513"/>
            <a:ext cx="7059613" cy="747712"/>
          </a:xfrm>
        </p:spPr>
        <p:txBody>
          <a:bodyPr/>
          <a:lstStyle/>
          <a:p>
            <a:pPr eaLnBrk="1" hangingPunct="1">
              <a:buFontTx/>
              <a:buNone/>
            </a:pPr>
            <a:r>
              <a:rPr lang="en-GB" altLang="en-US" sz="1600" smtClean="0">
                <a:latin typeface="Arial" panose="020B0604020202020204" pitchFamily="34" charset="0"/>
              </a:rPr>
              <a:t>Escrow arrangements</a:t>
            </a:r>
          </a:p>
          <a:p>
            <a:pPr eaLnBrk="1" hangingPunct="1">
              <a:buFontTx/>
              <a:buNone/>
            </a:pPr>
            <a:endParaRPr lang="en-GB" altLang="en-US" sz="1900" smtClean="0">
              <a:latin typeface="Arial" panose="020B0604020202020204" pitchFamily="34" charset="0"/>
            </a:endParaRPr>
          </a:p>
        </p:txBody>
      </p:sp>
      <p:graphicFrame>
        <p:nvGraphicFramePr>
          <p:cNvPr id="2" name="Object 4"/>
          <p:cNvGraphicFramePr>
            <a:graphicFrameLocks noGrp="1" noChangeAspect="1"/>
          </p:cNvGraphicFramePr>
          <p:nvPr>
            <p:ph sz="half" idx="4294967295"/>
            <p:extLst>
              <p:ext uri="{D42A27DB-BD31-4B8C-83A1-F6EECF244321}">
                <p14:modId xmlns:p14="http://schemas.microsoft.com/office/powerpoint/2010/main" val="2617092035"/>
              </p:ext>
            </p:extLst>
          </p:nvPr>
        </p:nvGraphicFramePr>
        <p:xfrm>
          <a:off x="636588" y="1592263"/>
          <a:ext cx="7832725" cy="4803775"/>
        </p:xfrm>
        <a:graphic>
          <a:graphicData uri="http://schemas.openxmlformats.org/drawingml/2006/chart">
            <c:chart xmlns:c="http://schemas.openxmlformats.org/drawingml/2006/chart" xmlns:r="http://schemas.openxmlformats.org/officeDocument/2006/relationships" r:id="rId2"/>
          </a:graphicData>
        </a:graphic>
      </p:graphicFrame>
      <p:sp>
        <p:nvSpPr>
          <p:cNvPr id="46085" name="Rectangle 5"/>
          <p:cNvSpPr>
            <a:spLocks noChangeArrowheads="1"/>
          </p:cNvSpPr>
          <p:nvPr/>
        </p:nvSpPr>
        <p:spPr bwMode="auto">
          <a:xfrm>
            <a:off x="636588" y="1427163"/>
            <a:ext cx="29083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1775" indent="-231775"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defTabSz="914400" eaLnBrk="1" fontAlgn="base" hangingPunct="1">
              <a:spcAft>
                <a:spcPct val="0"/>
              </a:spcAft>
              <a:buClr>
                <a:srgbClr val="015A7D"/>
              </a:buClr>
              <a:buFontTx/>
              <a:buNone/>
            </a:pPr>
            <a:r>
              <a:rPr lang="en-GB" altLang="en-US" sz="1100" smtClean="0">
                <a:solidFill>
                  <a:srgbClr val="015A7D"/>
                </a:solidFill>
              </a:rPr>
              <a:t>(Source:  Debevoise IMG Database)</a:t>
            </a:r>
            <a:r>
              <a:rPr lang="en-GB" altLang="en-US" sz="1900" smtClean="0">
                <a:solidFill>
                  <a:srgbClr val="015A7D"/>
                </a:solidFill>
              </a:rPr>
              <a:t> </a:t>
            </a:r>
          </a:p>
          <a:p>
            <a:pPr defTabSz="914400" eaLnBrk="1" fontAlgn="base" hangingPunct="1">
              <a:spcAft>
                <a:spcPct val="0"/>
              </a:spcAft>
              <a:buClr>
                <a:srgbClr val="015A7D"/>
              </a:buClr>
              <a:buFontTx/>
              <a:buNone/>
            </a:pPr>
            <a:endParaRPr lang="en-US" altLang="en-US" sz="1900" smtClean="0">
              <a:solidFill>
                <a:srgbClr val="015A7D"/>
              </a:solidFill>
            </a:endParaRPr>
          </a:p>
        </p:txBody>
      </p:sp>
      <p:sp>
        <p:nvSpPr>
          <p:cNvPr id="4608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AF8E3237-E183-4153-B837-A43240C2373B}" type="slidenum">
              <a:rPr lang="en-US" altLang="en-US" sz="1000">
                <a:solidFill>
                  <a:srgbClr val="015A7D"/>
                </a:solidFill>
              </a:rPr>
              <a:pPr eaLnBrk="1" hangingPunct="1">
                <a:spcBef>
                  <a:spcPct val="0"/>
                </a:spcBef>
                <a:buClrTx/>
                <a:buSzTx/>
                <a:buFontTx/>
                <a:buNone/>
              </a:pPr>
              <a:t>48</a:t>
            </a:fld>
            <a:endParaRPr lang="en-US" altLang="en-US" sz="1000">
              <a:solidFill>
                <a:srgbClr val="015A7D"/>
              </a:solidFill>
            </a:endParaRPr>
          </a:p>
        </p:txBody>
      </p:sp>
    </p:spTree>
    <p:extLst>
      <p:ext uri="{BB962C8B-B14F-4D97-AF65-F5344CB8AC3E}">
        <p14:creationId xmlns:p14="http://schemas.microsoft.com/office/powerpoint/2010/main" val="8915019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668338" y="485775"/>
            <a:ext cx="7772400" cy="838200"/>
          </a:xfrm>
        </p:spPr>
        <p:txBody>
          <a:bodyPr/>
          <a:lstStyle/>
          <a:p>
            <a:r>
              <a:rPr lang="en-US" altLang="en-US" smtClean="0">
                <a:latin typeface="Arial" panose="020B0604020202020204" pitchFamily="34" charset="0"/>
              </a:rPr>
              <a:t>Indemnification</a:t>
            </a:r>
          </a:p>
        </p:txBody>
      </p:sp>
      <p:sp>
        <p:nvSpPr>
          <p:cNvPr id="47107" name="Rectangle 3"/>
          <p:cNvSpPr>
            <a:spLocks noGrp="1" noChangeArrowheads="1"/>
          </p:cNvSpPr>
          <p:nvPr>
            <p:ph type="body" idx="4294967295"/>
          </p:nvPr>
        </p:nvSpPr>
        <p:spPr/>
        <p:txBody>
          <a:bodyPr/>
          <a:lstStyle/>
          <a:p>
            <a:pPr>
              <a:spcBef>
                <a:spcPct val="50000"/>
              </a:spcBef>
            </a:pPr>
            <a:r>
              <a:rPr lang="en-US" altLang="en-US" smtClean="0">
                <a:latin typeface="Arial" panose="020B0604020202020204" pitchFamily="34" charset="0"/>
              </a:rPr>
              <a:t>Absent gross negligence, fraud, willful misfeasance, reckless disregard of duty or gross negligence (“Disabling Conduct”), none of the General Partner, the Manager or the Advisory Committee will be liable to the Fund or the Limited Partners</a:t>
            </a:r>
          </a:p>
          <a:p>
            <a:pPr>
              <a:spcBef>
                <a:spcPct val="50000"/>
              </a:spcBef>
            </a:pPr>
            <a:r>
              <a:rPr lang="en-US" altLang="en-US" smtClean="0">
                <a:latin typeface="Arial" panose="020B0604020202020204" pitchFamily="34" charset="0"/>
              </a:rPr>
              <a:t>Definition of Disabling Conduct</a:t>
            </a:r>
          </a:p>
        </p:txBody>
      </p:sp>
      <p:sp>
        <p:nvSpPr>
          <p:cNvPr id="4710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28B57C9D-78E3-4080-9874-DF6B8512CE25}" type="slidenum">
              <a:rPr lang="en-US" altLang="en-US" sz="1000">
                <a:solidFill>
                  <a:srgbClr val="015A7D"/>
                </a:solidFill>
              </a:rPr>
              <a:pPr eaLnBrk="1" hangingPunct="1">
                <a:spcBef>
                  <a:spcPct val="0"/>
                </a:spcBef>
                <a:buClrTx/>
                <a:buSzTx/>
                <a:buFontTx/>
                <a:buNone/>
              </a:pPr>
              <a:t>49</a:t>
            </a:fld>
            <a:endParaRPr lang="en-US" altLang="en-US" sz="1000">
              <a:solidFill>
                <a:srgbClr val="015A7D"/>
              </a:solidFill>
            </a:endParaRPr>
          </a:p>
        </p:txBody>
      </p:sp>
    </p:spTree>
    <p:extLst>
      <p:ext uri="{BB962C8B-B14F-4D97-AF65-F5344CB8AC3E}">
        <p14:creationId xmlns:p14="http://schemas.microsoft.com/office/powerpoint/2010/main" val="3302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r>
              <a:rPr lang="en-GB" altLang="en-US" sz="1800" smtClean="0">
                <a:solidFill>
                  <a:schemeClr val="tx1"/>
                </a:solidFill>
                <a:latin typeface="Arial" panose="020B0604020202020204" pitchFamily="34" charset="0"/>
              </a:rPr>
              <a:t>Notices</a:t>
            </a:r>
            <a:endParaRPr lang="en-US" altLang="en-US" sz="1800" smtClean="0">
              <a:solidFill>
                <a:schemeClr val="tx1"/>
              </a:solidFill>
              <a:latin typeface="Arial" panose="020B0604020202020204" pitchFamily="34" charset="0"/>
            </a:endParaRPr>
          </a:p>
        </p:txBody>
      </p:sp>
      <p:sp>
        <p:nvSpPr>
          <p:cNvPr id="4099" name="Rectangle 3"/>
          <p:cNvSpPr>
            <a:spLocks noGrp="1" noChangeArrowheads="1"/>
          </p:cNvSpPr>
          <p:nvPr>
            <p:ph type="body" idx="4294967295"/>
          </p:nvPr>
        </p:nvSpPr>
        <p:spPr>
          <a:xfrm>
            <a:off x="635000" y="1412875"/>
            <a:ext cx="7772400" cy="4730750"/>
          </a:xfrm>
        </p:spPr>
        <p:txBody>
          <a:bodyPr/>
          <a:lstStyle/>
          <a:p>
            <a:pPr marL="742950" lvl="1" indent="-285750"/>
            <a:endParaRPr lang="en-GB" altLang="en-US" sz="1600" smtClean="0">
              <a:latin typeface="Arial" panose="020B0604020202020204" pitchFamily="34" charset="0"/>
            </a:endParaRPr>
          </a:p>
          <a:p>
            <a:pPr marL="419100" indent="-419100"/>
            <a:r>
              <a:rPr lang="en-US" altLang="en-US" sz="1600" smtClean="0">
                <a:latin typeface="Arial" panose="020B0604020202020204" pitchFamily="34" charset="0"/>
              </a:rPr>
              <a:t>The contents of this presentation should not be construed as legal, tax, investment or other advice</a:t>
            </a:r>
          </a:p>
          <a:p>
            <a:pPr marL="419100" indent="-419100"/>
            <a:endParaRPr lang="en-GB" altLang="en-US" sz="1600" smtClean="0">
              <a:latin typeface="Arial" panose="020B0604020202020204" pitchFamily="34" charset="0"/>
            </a:endParaRPr>
          </a:p>
          <a:p>
            <a:pPr marL="419100" indent="-419100"/>
            <a:r>
              <a:rPr lang="en-US" altLang="en-US" sz="1600" smtClean="0">
                <a:latin typeface="Arial" panose="020B0604020202020204" pitchFamily="34" charset="0"/>
              </a:rPr>
              <a:t>The information in this presentation regarding market data and market trends is a general overview prepared based on selected funds.  The data generally does not distinguish funds based on industry focus, nor does it distinguish between funds raised by institutional and independent sponsors.  These and other considerations may cause fund terms to deviate significantly from the general trends noted in this presentation.  None of the information presented herein should be held out as representing the views of Debevoise &amp; Plimpton LLP</a:t>
            </a:r>
          </a:p>
          <a:p>
            <a:pPr marL="419100" indent="-419100"/>
            <a:endParaRPr lang="en-US" altLang="en-US" sz="1600" smtClean="0">
              <a:latin typeface="Arial" panose="020B0604020202020204" pitchFamily="34" charset="0"/>
            </a:endParaRPr>
          </a:p>
        </p:txBody>
      </p:sp>
      <p:sp>
        <p:nvSpPr>
          <p:cNvPr id="410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C19086AB-60D9-4DA9-8A47-383E755B3909}" type="slidenum">
              <a:rPr lang="en-US" altLang="en-US" sz="1000">
                <a:solidFill>
                  <a:srgbClr val="015A7D"/>
                </a:solidFill>
              </a:rPr>
              <a:pPr eaLnBrk="1" hangingPunct="1">
                <a:spcBef>
                  <a:spcPct val="0"/>
                </a:spcBef>
                <a:buClrTx/>
                <a:buSzTx/>
                <a:buFontTx/>
                <a:buNone/>
              </a:pPr>
              <a:t>5</a:t>
            </a:fld>
            <a:endParaRPr lang="en-US" altLang="en-US" sz="1000">
              <a:solidFill>
                <a:srgbClr val="015A7D"/>
              </a:solidFill>
            </a:endParaRPr>
          </a:p>
        </p:txBody>
      </p:sp>
    </p:spTree>
    <p:extLst>
      <p:ext uri="{BB962C8B-B14F-4D97-AF65-F5344CB8AC3E}">
        <p14:creationId xmlns:p14="http://schemas.microsoft.com/office/powerpoint/2010/main" val="20022857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r>
              <a:rPr lang="en-US" altLang="en-US" smtClean="0">
                <a:latin typeface="Arial" panose="020B0604020202020204" pitchFamily="34" charset="0"/>
              </a:rPr>
              <a:t>LP Clawback</a:t>
            </a:r>
          </a:p>
        </p:txBody>
      </p:sp>
      <p:sp>
        <p:nvSpPr>
          <p:cNvPr id="48131" name="Rectangle 3"/>
          <p:cNvSpPr>
            <a:spLocks noGrp="1" noChangeArrowheads="1"/>
          </p:cNvSpPr>
          <p:nvPr>
            <p:ph type="body" idx="4294967295"/>
          </p:nvPr>
        </p:nvSpPr>
        <p:spPr/>
        <p:txBody>
          <a:bodyPr/>
          <a:lstStyle/>
          <a:p>
            <a:pPr>
              <a:spcBef>
                <a:spcPct val="50000"/>
              </a:spcBef>
            </a:pPr>
            <a:r>
              <a:rPr lang="en-US" altLang="en-US" smtClean="0">
                <a:latin typeface="Arial" panose="020B0604020202020204" pitchFamily="34" charset="0"/>
              </a:rPr>
              <a:t>Under certain circumstances, the General Partner may require the Partners to return distributions for the purpose of satisfying any Fund obligations or liabilities</a:t>
            </a:r>
          </a:p>
          <a:p>
            <a:pPr>
              <a:spcBef>
                <a:spcPct val="50000"/>
              </a:spcBef>
            </a:pPr>
            <a:r>
              <a:rPr lang="en-US" altLang="en-US" smtClean="0">
                <a:latin typeface="Arial" panose="020B0604020202020204" pitchFamily="34" charset="0"/>
              </a:rPr>
              <a:t>Often limited by time and/or amount</a:t>
            </a:r>
          </a:p>
        </p:txBody>
      </p:sp>
      <p:sp>
        <p:nvSpPr>
          <p:cNvPr id="4813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4F2F3134-5076-4292-9375-C186A8B9992D}" type="slidenum">
              <a:rPr lang="en-US" altLang="en-US" sz="1000">
                <a:solidFill>
                  <a:srgbClr val="015A7D"/>
                </a:solidFill>
              </a:rPr>
              <a:pPr eaLnBrk="1" hangingPunct="1">
                <a:spcBef>
                  <a:spcPct val="0"/>
                </a:spcBef>
                <a:buClrTx/>
                <a:buSzTx/>
                <a:buFontTx/>
                <a:buNone/>
              </a:pPr>
              <a:t>50</a:t>
            </a:fld>
            <a:endParaRPr lang="en-US" altLang="en-US" sz="1000">
              <a:solidFill>
                <a:srgbClr val="015A7D"/>
              </a:solidFill>
            </a:endParaRPr>
          </a:p>
        </p:txBody>
      </p:sp>
    </p:spTree>
    <p:extLst>
      <p:ext uri="{BB962C8B-B14F-4D97-AF65-F5344CB8AC3E}">
        <p14:creationId xmlns:p14="http://schemas.microsoft.com/office/powerpoint/2010/main" val="41708667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6572250" cy="124777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cap="all">
                <a:solidFill>
                  <a:schemeClr val="tx2"/>
                </a:solidFill>
                <a:latin typeface="+mj-lt"/>
                <a:ea typeface="+mj-ea"/>
                <a:cs typeface="+mj-cs"/>
              </a:defRPr>
            </a:lvl1pPr>
          </a:lstStyle>
          <a:p>
            <a:pPr algn="ctr"/>
            <a:r>
              <a:rPr lang="en-US" sz="2400" dirty="0" smtClean="0">
                <a:solidFill>
                  <a:schemeClr val="tx1"/>
                </a:solidFill>
              </a:rPr>
              <a:t>EMPEA PROFESSIONAL</a:t>
            </a:r>
            <a:br>
              <a:rPr lang="en-US" sz="2400" dirty="0" smtClean="0">
                <a:solidFill>
                  <a:schemeClr val="tx1"/>
                </a:solidFill>
              </a:rPr>
            </a:br>
            <a:r>
              <a:rPr lang="en-US" sz="2400" dirty="0" smtClean="0">
                <a:solidFill>
                  <a:schemeClr val="tx1"/>
                </a:solidFill>
              </a:rPr>
              <a:t>DEVELOPMENT WEBCAST SERIES</a:t>
            </a:r>
            <a:endParaRPr lang="en-US" sz="2400" dirty="0">
              <a:solidFill>
                <a:schemeClr val="tx1"/>
              </a:solidFill>
            </a:endParaRPr>
          </a:p>
        </p:txBody>
      </p:sp>
      <p:sp>
        <p:nvSpPr>
          <p:cNvPr id="5" name="Rectangle 18"/>
          <p:cNvSpPr>
            <a:spLocks noChangeArrowheads="1"/>
          </p:cNvSpPr>
          <p:nvPr/>
        </p:nvSpPr>
        <p:spPr bwMode="auto">
          <a:xfrm>
            <a:off x="397751" y="1066404"/>
            <a:ext cx="5776747" cy="492432"/>
          </a:xfrm>
          <a:prstGeom prst="rect">
            <a:avLst/>
          </a:prstGeom>
          <a:noFill/>
          <a:ln w="9525">
            <a:noFill/>
            <a:miter lim="800000"/>
            <a:headEnd/>
            <a:tailEnd/>
          </a:ln>
        </p:spPr>
        <p:txBody>
          <a:bodyPr wrap="square" lIns="91430" tIns="45715" rIns="91430" bIns="45715">
            <a:spAutoFit/>
          </a:bodyPr>
          <a:lstStyle/>
          <a:p>
            <a:pPr algn="l"/>
            <a:r>
              <a:rPr lang="en-US" sz="1300" dirty="0"/>
              <a:t>Launched in 2008, EMPEA has hosted </a:t>
            </a:r>
            <a:r>
              <a:rPr lang="en-US" sz="1300" dirty="0" smtClean="0"/>
              <a:t>almost 40 webcasts </a:t>
            </a:r>
            <a:r>
              <a:rPr lang="en-US" sz="1300" dirty="0"/>
              <a:t>to date </a:t>
            </a:r>
            <a:r>
              <a:rPr lang="en-US" sz="1300" dirty="0" smtClean="0"/>
              <a:t>drawing more than 5,000 </a:t>
            </a:r>
            <a:r>
              <a:rPr lang="en-US" sz="1300" dirty="0"/>
              <a:t>participants from 70 countries and </a:t>
            </a:r>
            <a:r>
              <a:rPr lang="en-US" sz="1300" dirty="0" smtClean="0"/>
              <a:t>over 900 unique </a:t>
            </a:r>
            <a:r>
              <a:rPr lang="en-US" sz="1300" dirty="0"/>
              <a:t>firms.</a:t>
            </a:r>
          </a:p>
        </p:txBody>
      </p:sp>
      <p:sp>
        <p:nvSpPr>
          <p:cNvPr id="6" name="TextBox 5"/>
          <p:cNvSpPr txBox="1"/>
          <p:nvPr/>
        </p:nvSpPr>
        <p:spPr>
          <a:xfrm>
            <a:off x="328778" y="2039599"/>
            <a:ext cx="3077758" cy="4247306"/>
          </a:xfrm>
          <a:prstGeom prst="rect">
            <a:avLst/>
          </a:prstGeom>
          <a:noFill/>
        </p:spPr>
        <p:txBody>
          <a:bodyPr wrap="square" lIns="91430" tIns="45715" rIns="91430" bIns="45715" numCol="1">
            <a:spAutoFit/>
          </a:bodyPr>
          <a:lstStyle/>
          <a:p>
            <a:pPr marL="115888" indent="-115888" algn="l">
              <a:spcAft>
                <a:spcPts val="600"/>
              </a:spcAft>
              <a:buFont typeface="Arial" pitchFamily="34" charset="0"/>
              <a:buChar char="•"/>
              <a:defRPr/>
            </a:pPr>
            <a:r>
              <a:rPr lang="en-US" sz="1000" dirty="0" smtClean="0"/>
              <a:t>Market Based Solutions for Impact Investing</a:t>
            </a:r>
          </a:p>
          <a:p>
            <a:pPr marL="115888" indent="-115888" algn="l">
              <a:spcAft>
                <a:spcPts val="600"/>
              </a:spcAft>
              <a:buFont typeface="Arial" pitchFamily="34" charset="0"/>
              <a:buChar char="•"/>
              <a:defRPr/>
            </a:pPr>
            <a:r>
              <a:rPr lang="en-US" sz="1000" dirty="0"/>
              <a:t>Changing Landscape of EM PE Fund Formation </a:t>
            </a:r>
          </a:p>
          <a:p>
            <a:pPr marL="115888" indent="-115888" algn="l">
              <a:spcAft>
                <a:spcPts val="600"/>
              </a:spcAft>
              <a:buFont typeface="Arial" pitchFamily="34" charset="0"/>
              <a:buChar char="•"/>
              <a:defRPr/>
            </a:pPr>
            <a:r>
              <a:rPr lang="en-US" sz="1000" dirty="0" smtClean="0"/>
              <a:t>Identifying and Mitigating Risks in Southeast Asian Investments</a:t>
            </a:r>
          </a:p>
          <a:p>
            <a:pPr marL="115888" indent="-115888" algn="l">
              <a:spcAft>
                <a:spcPts val="600"/>
              </a:spcAft>
              <a:buFont typeface="Arial" pitchFamily="34" charset="0"/>
              <a:buChar char="•"/>
              <a:defRPr/>
            </a:pPr>
            <a:r>
              <a:rPr lang="en-US" sz="1000" dirty="0" smtClean="0"/>
              <a:t>Investment Spotlight: Secondaries</a:t>
            </a:r>
          </a:p>
          <a:p>
            <a:pPr marL="115888" indent="-115888" algn="l">
              <a:spcAft>
                <a:spcPts val="600"/>
              </a:spcAft>
              <a:buFont typeface="Arial" pitchFamily="34" charset="0"/>
              <a:buChar char="•"/>
              <a:defRPr/>
            </a:pPr>
            <a:r>
              <a:rPr lang="en-US" sz="1000" dirty="0" smtClean="0"/>
              <a:t>The Appeal of Africa: Maximizing Investment Opportunities While Mitigating Risk</a:t>
            </a:r>
          </a:p>
          <a:p>
            <a:pPr marL="115888" indent="-115888" algn="l">
              <a:spcAft>
                <a:spcPts val="600"/>
              </a:spcAft>
              <a:buFont typeface="Arial" pitchFamily="34" charset="0"/>
              <a:buChar char="•"/>
              <a:defRPr/>
            </a:pPr>
            <a:r>
              <a:rPr lang="en-US" sz="1000" dirty="0" smtClean="0"/>
              <a:t>EMPEA Guidelines:  A Legal and Regulatory Framework for Global Private Equity</a:t>
            </a:r>
          </a:p>
          <a:p>
            <a:pPr marL="115888" indent="-115888" algn="l">
              <a:spcAft>
                <a:spcPts val="600"/>
              </a:spcAft>
              <a:buFont typeface="Arial" pitchFamily="34" charset="0"/>
              <a:buChar char="•"/>
              <a:defRPr/>
            </a:pPr>
            <a:r>
              <a:rPr lang="en-US" sz="1000" dirty="0" smtClean="0"/>
              <a:t>Private Equity Fund Structuring, Oversight and Administrative Matters</a:t>
            </a:r>
          </a:p>
          <a:p>
            <a:pPr marL="115888" indent="-115888" algn="l">
              <a:spcAft>
                <a:spcPts val="600"/>
              </a:spcAft>
              <a:buFont typeface="Arial" pitchFamily="34" charset="0"/>
              <a:buChar char="•"/>
              <a:defRPr/>
            </a:pPr>
            <a:r>
              <a:rPr lang="en-US" sz="1000" dirty="0" smtClean="0"/>
              <a:t>LP Outlook for Emerging Markets: Preview of EMPEA’s 2012 LP Survey Results</a:t>
            </a:r>
          </a:p>
          <a:p>
            <a:pPr marL="115888" indent="-115888" algn="l">
              <a:spcAft>
                <a:spcPts val="600"/>
              </a:spcAft>
              <a:buFont typeface="Arial" pitchFamily="34" charset="0"/>
              <a:buChar char="•"/>
              <a:defRPr/>
            </a:pPr>
            <a:r>
              <a:rPr lang="en-US" sz="1000" dirty="0" smtClean="0"/>
              <a:t>Anti-Corruption Policies: What Every EM PE Practitioner Should Know</a:t>
            </a:r>
          </a:p>
          <a:p>
            <a:pPr marL="115888" indent="-115888" algn="l">
              <a:spcAft>
                <a:spcPts val="600"/>
              </a:spcAft>
              <a:buFont typeface="Arial" pitchFamily="34" charset="0"/>
              <a:buChar char="•"/>
              <a:defRPr/>
            </a:pPr>
            <a:r>
              <a:rPr lang="en-US" sz="1000" dirty="0"/>
              <a:t>Investment Spotlights:  Emerging Europe &amp; </a:t>
            </a:r>
            <a:r>
              <a:rPr lang="en-US" sz="1000" dirty="0" smtClean="0"/>
              <a:t>Mexico</a:t>
            </a:r>
          </a:p>
          <a:p>
            <a:pPr marL="115888" indent="-115888">
              <a:spcAft>
                <a:spcPts val="600"/>
              </a:spcAft>
              <a:buFont typeface="Arial" pitchFamily="34" charset="0"/>
              <a:buChar char="•"/>
              <a:defRPr/>
            </a:pPr>
            <a:r>
              <a:rPr lang="en-US" sz="1000" dirty="0"/>
              <a:t>The MENA Region: An Overview and </a:t>
            </a:r>
            <a:r>
              <a:rPr lang="en-US" sz="1000" dirty="0" smtClean="0"/>
              <a:t>Update</a:t>
            </a:r>
          </a:p>
          <a:p>
            <a:pPr marL="115888" indent="-115888">
              <a:spcAft>
                <a:spcPts val="600"/>
              </a:spcAft>
              <a:buFont typeface="Arial" pitchFamily="34" charset="0"/>
              <a:buChar char="•"/>
              <a:defRPr/>
            </a:pPr>
            <a:r>
              <a:rPr lang="en-US" sz="1000" dirty="0"/>
              <a:t>Private Equity in North Africa: What Every LP Must </a:t>
            </a:r>
            <a:r>
              <a:rPr lang="en-US" sz="1000" dirty="0" smtClean="0"/>
              <a:t>Know</a:t>
            </a:r>
          </a:p>
          <a:p>
            <a:pPr marL="115888" indent="-115888" algn="l">
              <a:spcAft>
                <a:spcPts val="600"/>
              </a:spcAft>
              <a:buFont typeface="Arial" pitchFamily="34" charset="0"/>
              <a:buChar char="•"/>
              <a:defRPr/>
            </a:pPr>
            <a:endParaRPr lang="en-US" sz="1000" dirty="0" smtClean="0"/>
          </a:p>
        </p:txBody>
      </p:sp>
      <p:sp>
        <p:nvSpPr>
          <p:cNvPr id="7" name="Rectangle 6"/>
          <p:cNvSpPr/>
          <p:nvPr/>
        </p:nvSpPr>
        <p:spPr>
          <a:xfrm>
            <a:off x="328778" y="1666978"/>
            <a:ext cx="2444580" cy="307777"/>
          </a:xfrm>
          <a:prstGeom prst="rect">
            <a:avLst/>
          </a:prstGeom>
        </p:spPr>
        <p:txBody>
          <a:bodyPr wrap="none">
            <a:spAutoFit/>
          </a:bodyPr>
          <a:lstStyle/>
          <a:p>
            <a:pPr>
              <a:spcAft>
                <a:spcPts val="0"/>
              </a:spcAft>
              <a:defRPr/>
            </a:pPr>
            <a:r>
              <a:rPr lang="en-US" sz="1400" b="1" u="sng" dirty="0" smtClean="0">
                <a:latin typeface="Calibri" pitchFamily="34" charset="0"/>
              </a:rPr>
              <a:t>Webcast Topics have included:</a:t>
            </a:r>
            <a:endParaRPr lang="en-US" sz="1400" b="1" u="sng" dirty="0">
              <a:latin typeface="Calibri" pitchFamily="34" charset="0"/>
            </a:endParaRPr>
          </a:p>
        </p:txBody>
      </p:sp>
      <p:sp>
        <p:nvSpPr>
          <p:cNvPr id="8" name="Rectangle 7"/>
          <p:cNvSpPr/>
          <p:nvPr/>
        </p:nvSpPr>
        <p:spPr>
          <a:xfrm>
            <a:off x="3406536" y="2039599"/>
            <a:ext cx="2842766" cy="4255011"/>
          </a:xfrm>
          <a:prstGeom prst="rect">
            <a:avLst/>
          </a:prstGeom>
        </p:spPr>
        <p:txBody>
          <a:bodyPr wrap="square">
            <a:spAutoFit/>
          </a:bodyPr>
          <a:lstStyle/>
          <a:p>
            <a:pPr marL="115888" indent="-115888" algn="l">
              <a:spcAft>
                <a:spcPts val="600"/>
              </a:spcAft>
              <a:buFont typeface="Arial" pitchFamily="34" charset="0"/>
              <a:buChar char="•"/>
              <a:defRPr/>
            </a:pPr>
            <a:r>
              <a:rPr lang="en-US" sz="1000" dirty="0" smtClean="0"/>
              <a:t>The Impact of the Dodd-Frank Act on Investment Adviser Regulation in the U.S.</a:t>
            </a:r>
          </a:p>
          <a:p>
            <a:pPr marL="115888" indent="-115888" algn="l">
              <a:spcAft>
                <a:spcPts val="600"/>
              </a:spcAft>
              <a:buFont typeface="Arial" pitchFamily="34" charset="0"/>
              <a:buChar char="•"/>
              <a:defRPr/>
            </a:pPr>
            <a:r>
              <a:rPr lang="en-US" sz="1000" dirty="0" smtClean="0"/>
              <a:t>Private </a:t>
            </a:r>
            <a:r>
              <a:rPr lang="en-US" sz="1000" dirty="0"/>
              <a:t>Equity Investing in the Middle East, North Africa and South Asia</a:t>
            </a:r>
          </a:p>
          <a:p>
            <a:pPr marL="115888" indent="-115888" algn="l">
              <a:spcAft>
                <a:spcPts val="600"/>
              </a:spcAft>
              <a:buFont typeface="Arial" pitchFamily="34" charset="0"/>
              <a:buChar char="•"/>
              <a:defRPr/>
            </a:pPr>
            <a:r>
              <a:rPr lang="en-US" sz="1000" dirty="0"/>
              <a:t>Evolving Key Terms &amp; Conditions in Today’s EM PE</a:t>
            </a:r>
          </a:p>
          <a:p>
            <a:pPr marL="115888" indent="-115888" algn="l">
              <a:spcAft>
                <a:spcPts val="600"/>
              </a:spcAft>
              <a:buFont typeface="Arial" pitchFamily="34" charset="0"/>
              <a:buChar char="•"/>
              <a:defRPr/>
            </a:pPr>
            <a:r>
              <a:rPr lang="en-US" sz="1000" dirty="0"/>
              <a:t>How Will the ILPA Principles Shape GP-LP Relationships in Emerging Markets?</a:t>
            </a:r>
          </a:p>
          <a:p>
            <a:pPr marL="115888" indent="-115888" algn="l">
              <a:spcAft>
                <a:spcPts val="600"/>
              </a:spcAft>
              <a:buFont typeface="Arial" pitchFamily="34" charset="0"/>
              <a:buChar char="•"/>
              <a:defRPr/>
            </a:pPr>
            <a:r>
              <a:rPr lang="en-US" sz="1000" dirty="0"/>
              <a:t>Strategies to Address and Prevent LP Defaults</a:t>
            </a:r>
          </a:p>
          <a:p>
            <a:pPr marL="115888" indent="-115888" algn="l">
              <a:spcAft>
                <a:spcPts val="600"/>
              </a:spcAft>
              <a:buFont typeface="Arial" pitchFamily="34" charset="0"/>
              <a:buChar char="•"/>
              <a:defRPr/>
            </a:pPr>
            <a:r>
              <a:rPr lang="en-US" sz="1000" dirty="0"/>
              <a:t>Role of the Secondaries Industry in Emerging Markets Private Equity</a:t>
            </a:r>
          </a:p>
          <a:p>
            <a:pPr marL="115888" indent="-115888" algn="l">
              <a:spcAft>
                <a:spcPts val="600"/>
              </a:spcAft>
              <a:buFont typeface="Arial" pitchFamily="34" charset="0"/>
              <a:buChar char="•"/>
              <a:defRPr/>
            </a:pPr>
            <a:r>
              <a:rPr lang="en-US" sz="1000" dirty="0"/>
              <a:t>Corporate Governance in Emerging Markets Private </a:t>
            </a:r>
            <a:r>
              <a:rPr lang="en-US" sz="1000" dirty="0" smtClean="0"/>
              <a:t>Equity</a:t>
            </a:r>
          </a:p>
          <a:p>
            <a:pPr marL="115888" indent="-115888" algn="l">
              <a:spcAft>
                <a:spcPts val="600"/>
              </a:spcAft>
              <a:buFont typeface="Arial" pitchFamily="34" charset="0"/>
              <a:buChar char="•"/>
              <a:defRPr/>
            </a:pPr>
            <a:r>
              <a:rPr lang="en-US" sz="1000" dirty="0" smtClean="0"/>
              <a:t>Frontier Markets &amp; Beyond</a:t>
            </a:r>
          </a:p>
          <a:p>
            <a:pPr marL="115888" indent="-115888" algn="l">
              <a:spcAft>
                <a:spcPts val="600"/>
              </a:spcAft>
              <a:buFont typeface="Arial" pitchFamily="34" charset="0"/>
              <a:buChar char="•"/>
              <a:defRPr/>
            </a:pPr>
            <a:r>
              <a:rPr lang="en-US" sz="1000" dirty="0" smtClean="0"/>
              <a:t>The Future of Growth Markets: More Than Just a BRIC in the Wall</a:t>
            </a:r>
          </a:p>
          <a:p>
            <a:pPr marL="115888" indent="-115888">
              <a:spcAft>
                <a:spcPts val="600"/>
              </a:spcAft>
              <a:buFont typeface="Arial" pitchFamily="34" charset="0"/>
              <a:buChar char="•"/>
              <a:defRPr/>
            </a:pPr>
            <a:r>
              <a:rPr lang="en-US" sz="1000" dirty="0"/>
              <a:t>Measuring and Benchmarking Private Equity </a:t>
            </a:r>
            <a:r>
              <a:rPr lang="en-US" sz="1000" dirty="0" smtClean="0"/>
              <a:t>Performance</a:t>
            </a:r>
          </a:p>
          <a:p>
            <a:pPr marL="115888" indent="-115888">
              <a:spcAft>
                <a:spcPts val="600"/>
              </a:spcAft>
              <a:buFont typeface="Arial" pitchFamily="34" charset="0"/>
              <a:buChar char="•"/>
              <a:defRPr/>
            </a:pPr>
            <a:r>
              <a:rPr lang="en-US" sz="1000" dirty="0"/>
              <a:t>LP Outlook for Emerging Markets: EMPEA’s 2014 LP Survey Results</a:t>
            </a:r>
          </a:p>
        </p:txBody>
      </p:sp>
      <p:pic>
        <p:nvPicPr>
          <p:cNvPr id="17" name="Picture 4" descr="image001"/>
          <p:cNvPicPr>
            <a:picLocks noChangeAspect="1" noChangeArrowheads="1"/>
          </p:cNvPicPr>
          <p:nvPr/>
        </p:nvPicPr>
        <p:blipFill>
          <a:blip r:embed="rId3" cstate="print"/>
          <a:srcRect/>
          <a:stretch>
            <a:fillRect/>
          </a:stretch>
        </p:blipFill>
        <p:spPr bwMode="auto">
          <a:xfrm>
            <a:off x="6511998" y="5578177"/>
            <a:ext cx="2290007" cy="568177"/>
          </a:xfrm>
          <a:prstGeom prst="rect">
            <a:avLst/>
          </a:prstGeom>
          <a:noFill/>
          <a:ln w="9525">
            <a:noFill/>
            <a:miter lim="800000"/>
            <a:headEnd/>
            <a:tailEnd/>
          </a:ln>
        </p:spPr>
      </p:pic>
      <p:pic>
        <p:nvPicPr>
          <p:cNvPr id="18" name="Picture 2"/>
          <p:cNvPicPr>
            <a:picLocks noChangeAspect="1" noChangeArrowheads="1"/>
          </p:cNvPicPr>
          <p:nvPr/>
        </p:nvPicPr>
        <p:blipFill>
          <a:blip r:embed="rId4" cstate="print"/>
          <a:srcRect/>
          <a:stretch>
            <a:fillRect/>
          </a:stretch>
        </p:blipFill>
        <p:spPr bwMode="auto">
          <a:xfrm>
            <a:off x="6501641" y="4946283"/>
            <a:ext cx="2290007" cy="549602"/>
          </a:xfrm>
          <a:prstGeom prst="rect">
            <a:avLst/>
          </a:prstGeom>
          <a:noFill/>
          <a:ln w="9525">
            <a:noFill/>
            <a:miter lim="800000"/>
            <a:headEnd/>
            <a:tailEnd/>
          </a:ln>
        </p:spPr>
      </p:pic>
      <p:pic>
        <p:nvPicPr>
          <p:cNvPr id="19" name="Picture 18" descr="Guidelines_NW_450x100-enjoy.jpg"/>
          <p:cNvPicPr>
            <a:picLocks noChangeAspect="1"/>
          </p:cNvPicPr>
          <p:nvPr/>
        </p:nvPicPr>
        <p:blipFill>
          <a:blip r:embed="rId5" cstate="print"/>
          <a:stretch>
            <a:fillRect/>
          </a:stretch>
        </p:blipFill>
        <p:spPr>
          <a:xfrm>
            <a:off x="6511998" y="4291490"/>
            <a:ext cx="2290007" cy="572502"/>
          </a:xfrm>
          <a:prstGeom prst="rect">
            <a:avLst/>
          </a:prstGeom>
        </p:spPr>
      </p:pic>
      <p:pic>
        <p:nvPicPr>
          <p:cNvPr id="20" name="Picture 19" descr="Guidelines_NW_450x100-enjoy.jpg"/>
          <p:cNvPicPr>
            <a:picLocks noChangeAspect="1"/>
          </p:cNvPicPr>
          <p:nvPr/>
        </p:nvPicPr>
        <p:blipFill>
          <a:blip r:embed="rId6" cstate="print"/>
          <a:stretch>
            <a:fillRect/>
          </a:stretch>
        </p:blipFill>
        <p:spPr>
          <a:xfrm>
            <a:off x="6521142" y="3659597"/>
            <a:ext cx="2290007" cy="549602"/>
          </a:xfrm>
          <a:prstGeom prst="rect">
            <a:avLst/>
          </a:prstGeom>
        </p:spPr>
      </p:pic>
      <p:pic>
        <p:nvPicPr>
          <p:cNvPr id="21" name="Picture 2"/>
          <p:cNvPicPr>
            <a:picLocks noChangeAspect="1" noChangeArrowheads="1"/>
          </p:cNvPicPr>
          <p:nvPr/>
        </p:nvPicPr>
        <p:blipFill>
          <a:blip r:embed="rId7" cstate="print"/>
          <a:srcRect/>
          <a:stretch>
            <a:fillRect/>
          </a:stretch>
        </p:blipFill>
        <p:spPr bwMode="auto">
          <a:xfrm>
            <a:off x="6521142" y="2999062"/>
            <a:ext cx="2290007" cy="578245"/>
          </a:xfrm>
          <a:prstGeom prst="rect">
            <a:avLst/>
          </a:prstGeom>
          <a:noFill/>
          <a:ln w="9525">
            <a:noFill/>
            <a:miter lim="800000"/>
            <a:headEnd/>
            <a:tailEnd/>
          </a:ln>
        </p:spPr>
      </p:pic>
      <p:pic>
        <p:nvPicPr>
          <p:cNvPr id="22" name="Picture 21" descr="Guidelines_NW_450x100-enjoy.jpg"/>
          <p:cNvPicPr>
            <a:picLocks noChangeAspect="1"/>
          </p:cNvPicPr>
          <p:nvPr/>
        </p:nvPicPr>
        <p:blipFill>
          <a:blip r:embed="rId8" cstate="print"/>
          <a:stretch>
            <a:fillRect/>
          </a:stretch>
        </p:blipFill>
        <p:spPr>
          <a:xfrm>
            <a:off x="6521142" y="2335042"/>
            <a:ext cx="2299152" cy="581728"/>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01643" y="1696759"/>
            <a:ext cx="2309507" cy="555993"/>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01640" y="1110843"/>
            <a:ext cx="2290007" cy="508891"/>
          </a:xfrm>
          <a:prstGeom prst="rect">
            <a:avLst/>
          </a:prstGeom>
        </p:spPr>
      </p:pic>
    </p:spTree>
    <p:extLst>
      <p:ext uri="{BB962C8B-B14F-4D97-AF65-F5344CB8AC3E}">
        <p14:creationId xmlns:p14="http://schemas.microsoft.com/office/powerpoint/2010/main" val="27162310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US" sz="3400" dirty="0" smtClean="0">
                <a:solidFill>
                  <a:schemeClr val="tx1"/>
                </a:solidFill>
              </a:rPr>
              <a:t>EMPEA CONTACT INFORMATION</a:t>
            </a:r>
            <a:endParaRPr lang="en-US" sz="3400" dirty="0">
              <a:solidFill>
                <a:schemeClr val="tx1"/>
              </a:solidFill>
            </a:endParaRPr>
          </a:p>
        </p:txBody>
      </p:sp>
      <p:sp>
        <p:nvSpPr>
          <p:cNvPr id="3" name="Content Placeholder 2"/>
          <p:cNvSpPr>
            <a:spLocks noGrp="1"/>
          </p:cNvSpPr>
          <p:nvPr>
            <p:ph idx="1"/>
          </p:nvPr>
        </p:nvSpPr>
        <p:spPr/>
        <p:txBody>
          <a:bodyPr/>
          <a:lstStyle/>
          <a:p>
            <a:r>
              <a:rPr lang="en-US" dirty="0">
                <a:latin typeface="Calibri" pitchFamily="34" charset="0"/>
              </a:rPr>
              <a:t>For follow-up questions on this or other webcasts, please contact Emily Sandhaus at </a:t>
            </a:r>
            <a:r>
              <a:rPr lang="en-US" b="1" dirty="0">
                <a:solidFill>
                  <a:srgbClr val="527D97"/>
                </a:solidFill>
                <a:latin typeface="Calibri" pitchFamily="34" charset="0"/>
                <a:hlinkClick r:id="rId2"/>
              </a:rPr>
              <a:t>sandhause@empea.net</a:t>
            </a:r>
            <a:r>
              <a:rPr lang="en-US" dirty="0">
                <a:latin typeface="Calibri" pitchFamily="34" charset="0"/>
              </a:rPr>
              <a:t> or +1.202.333.8171.</a:t>
            </a:r>
          </a:p>
          <a:p>
            <a:endParaRPr lang="en-US" dirty="0">
              <a:latin typeface="Calibri" pitchFamily="34" charset="0"/>
            </a:endParaRPr>
          </a:p>
          <a:p>
            <a:r>
              <a:rPr lang="en-US" dirty="0">
                <a:latin typeface="Calibri" pitchFamily="34" charset="0"/>
              </a:rPr>
              <a:t>For Members-Only Research Requests, please contact </a:t>
            </a:r>
            <a:r>
              <a:rPr lang="en-US" b="1" dirty="0">
                <a:latin typeface="Calibri" pitchFamily="34" charset="0"/>
                <a:hlinkClick r:id="rId3"/>
              </a:rPr>
              <a:t>research@empea.net</a:t>
            </a:r>
            <a:r>
              <a:rPr lang="en-US" b="1" dirty="0">
                <a:latin typeface="Calibri" pitchFamily="34" charset="0"/>
              </a:rPr>
              <a:t> </a:t>
            </a:r>
            <a:r>
              <a:rPr lang="en-US" dirty="0">
                <a:latin typeface="Calibri" pitchFamily="34" charset="0"/>
              </a:rPr>
              <a:t>or +1.202.333.8171.</a:t>
            </a:r>
          </a:p>
          <a:p>
            <a:endParaRPr lang="en-US" dirty="0">
              <a:latin typeface="Calibri" pitchFamily="34" charset="0"/>
            </a:endParaRPr>
          </a:p>
          <a:p>
            <a:r>
              <a:rPr lang="en-US" dirty="0">
                <a:latin typeface="Calibri" pitchFamily="34" charset="0"/>
              </a:rPr>
              <a:t>Please also visit </a:t>
            </a:r>
            <a:r>
              <a:rPr lang="en-US" b="1" dirty="0">
                <a:latin typeface="Calibri" pitchFamily="34" charset="0"/>
                <a:hlinkClick r:id="rId4"/>
              </a:rPr>
              <a:t>www.empea.org</a:t>
            </a:r>
            <a:r>
              <a:rPr lang="en-US" b="1" dirty="0">
                <a:latin typeface="Calibri" pitchFamily="34" charset="0"/>
              </a:rPr>
              <a:t> </a:t>
            </a:r>
            <a:r>
              <a:rPr lang="en-US" dirty="0">
                <a:latin typeface="Calibri" pitchFamily="34" charset="0"/>
              </a:rPr>
              <a:t>for further information.</a:t>
            </a:r>
          </a:p>
          <a:p>
            <a:endParaRPr lang="en-US" dirty="0">
              <a:latin typeface="Calibri" pitchFamily="34" charset="0"/>
            </a:endParaRPr>
          </a:p>
          <a:p>
            <a:endParaRPr lang="en-US" sz="1600" dirty="0">
              <a:latin typeface="Calibri" pitchFamily="34" charset="0"/>
            </a:endParaRPr>
          </a:p>
          <a:p>
            <a:endParaRPr lang="en-US" dirty="0"/>
          </a:p>
        </p:txBody>
      </p:sp>
    </p:spTree>
    <p:extLst>
      <p:ext uri="{BB962C8B-B14F-4D97-AF65-F5344CB8AC3E}">
        <p14:creationId xmlns:p14="http://schemas.microsoft.com/office/powerpoint/2010/main" val="1947480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r>
              <a:rPr lang="en-GB" altLang="en-US" sz="1800" smtClean="0">
                <a:solidFill>
                  <a:schemeClr val="tx1"/>
                </a:solidFill>
                <a:latin typeface="Arial" panose="020B0604020202020204" pitchFamily="34" charset="0"/>
              </a:rPr>
              <a:t>Notices</a:t>
            </a:r>
            <a:endParaRPr lang="en-US" altLang="en-US" sz="1800" smtClean="0">
              <a:solidFill>
                <a:schemeClr val="tx1"/>
              </a:solidFill>
              <a:latin typeface="Arial" panose="020B0604020202020204" pitchFamily="34" charset="0"/>
            </a:endParaRPr>
          </a:p>
        </p:txBody>
      </p:sp>
      <p:sp>
        <p:nvSpPr>
          <p:cNvPr id="5123" name="Rectangle 3"/>
          <p:cNvSpPr>
            <a:spLocks noGrp="1" noChangeArrowheads="1"/>
          </p:cNvSpPr>
          <p:nvPr>
            <p:ph type="body" idx="4294967295"/>
          </p:nvPr>
        </p:nvSpPr>
        <p:spPr>
          <a:xfrm>
            <a:off x="635000" y="1412875"/>
            <a:ext cx="7772400" cy="4730750"/>
          </a:xfrm>
        </p:spPr>
        <p:txBody>
          <a:bodyPr/>
          <a:lstStyle/>
          <a:p>
            <a:pPr marL="419100" indent="-419100"/>
            <a:r>
              <a:rPr lang="en-GB" altLang="en-US" sz="1600" dirty="0" smtClean="0">
                <a:latin typeface="Arial" panose="020B0604020202020204" pitchFamily="34" charset="0"/>
                <a:cs typeface="Times New Roman" panose="02020603050405020304" pitchFamily="18" charset="0"/>
              </a:rPr>
              <a:t>Charts in this presentation are based on a review of key business and legal terms for approximately (a) 55 Asia-focused funds, (b) 12 Latin America-focused funds, (c) 16 other emerging market-focused funds (which include MENA, Africa, CEE/CIS and multi-EM region funds), (d) 48 U.S.-focused buyout funds and (e) 41 Western Europe-focused buyout funds, in each case raised since 2009 and contained in the Debevoise IMG Database.  The emerging market sample included a range of national and regional focuses and investment strategies including buyout funds, real estate funds, infrastructure funds and growth capital funds.  The sample does not include funds of funds or secondary funds.</a:t>
            </a:r>
          </a:p>
          <a:p>
            <a:pPr marL="419100" indent="-419100"/>
            <a:endParaRPr lang="en-GB" altLang="en-US" sz="1600" dirty="0" smtClean="0">
              <a:latin typeface="Arial" panose="020B0604020202020204" pitchFamily="34" charset="0"/>
            </a:endParaRPr>
          </a:p>
          <a:p>
            <a:pPr marL="419100" indent="-419100"/>
            <a:r>
              <a:rPr lang="en-GB" altLang="en-US" sz="1600" dirty="0" smtClean="0">
                <a:latin typeface="Arial" panose="020B0604020202020204" pitchFamily="34" charset="0"/>
              </a:rPr>
              <a:t>© Copyright 2014 Debevoise &amp; Plimpton LLP -  All rights reserved.</a:t>
            </a:r>
            <a:endParaRPr lang="en-US" altLang="en-US" sz="1600" dirty="0" smtClean="0">
              <a:latin typeface="Arial" panose="020B0604020202020204" pitchFamily="34" charset="0"/>
            </a:endParaRPr>
          </a:p>
        </p:txBody>
      </p:sp>
      <p:sp>
        <p:nvSpPr>
          <p:cNvPr id="512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428E7277-8D88-41C6-B493-7B3B10716E2B}" type="slidenum">
              <a:rPr lang="en-US" altLang="en-US" sz="1000">
                <a:solidFill>
                  <a:srgbClr val="015A7D"/>
                </a:solidFill>
              </a:rPr>
              <a:pPr eaLnBrk="1" hangingPunct="1">
                <a:spcBef>
                  <a:spcPct val="0"/>
                </a:spcBef>
                <a:buClrTx/>
                <a:buSzTx/>
                <a:buFontTx/>
                <a:buNone/>
              </a:pPr>
              <a:t>6</a:t>
            </a:fld>
            <a:endParaRPr lang="en-US" altLang="en-US" sz="1000">
              <a:solidFill>
                <a:srgbClr val="015A7D"/>
              </a:solidFill>
            </a:endParaRPr>
          </a:p>
        </p:txBody>
      </p:sp>
    </p:spTree>
    <p:extLst>
      <p:ext uri="{BB962C8B-B14F-4D97-AF65-F5344CB8AC3E}">
        <p14:creationId xmlns:p14="http://schemas.microsoft.com/office/powerpoint/2010/main" val="1136794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r>
              <a:rPr lang="en-GB" altLang="en-US" smtClean="0">
                <a:solidFill>
                  <a:schemeClr val="tx1"/>
                </a:solidFill>
                <a:latin typeface="Arial" panose="020B0604020202020204" pitchFamily="34" charset="0"/>
              </a:rPr>
              <a:t>Table of Contents</a:t>
            </a:r>
            <a:endParaRPr lang="en-US" altLang="en-US" smtClean="0">
              <a:solidFill>
                <a:schemeClr val="tx1"/>
              </a:solidFill>
              <a:latin typeface="Arial" panose="020B0604020202020204" pitchFamily="34" charset="0"/>
            </a:endParaRPr>
          </a:p>
        </p:txBody>
      </p:sp>
      <p:sp>
        <p:nvSpPr>
          <p:cNvPr id="228355" name="Rectangle 3"/>
          <p:cNvSpPr>
            <a:spLocks noGrp="1" noChangeArrowheads="1"/>
          </p:cNvSpPr>
          <p:nvPr>
            <p:ph type="body" idx="4294967295"/>
          </p:nvPr>
        </p:nvSpPr>
        <p:spPr>
          <a:xfrm>
            <a:off x="609600" y="1463675"/>
            <a:ext cx="7772400" cy="4730750"/>
          </a:xfrm>
        </p:spPr>
        <p:txBody>
          <a:bodyPr/>
          <a:lstStyle/>
          <a:p>
            <a:pPr marL="0" indent="0">
              <a:buFontTx/>
              <a:buNone/>
              <a:defRPr/>
            </a:pPr>
            <a:r>
              <a:rPr lang="en-US" sz="1200" u="sng" dirty="0" smtClean="0"/>
              <a:t>Slide Numbers</a:t>
            </a:r>
          </a:p>
          <a:p>
            <a:pPr marL="0" indent="0">
              <a:buFontTx/>
              <a:buNone/>
              <a:defRPr/>
            </a:pPr>
            <a:endParaRPr lang="en-US" sz="1200" u="sng" dirty="0" smtClean="0"/>
          </a:p>
          <a:p>
            <a:pPr marL="0" indent="0">
              <a:buFontTx/>
              <a:buNone/>
              <a:defRPr/>
            </a:pPr>
            <a:r>
              <a:rPr lang="en-US" sz="1800" dirty="0" smtClean="0"/>
              <a:t>  8-13	Fund Structure and Structure Drivers</a:t>
            </a:r>
          </a:p>
          <a:p>
            <a:pPr marL="0" indent="0">
              <a:buFontTx/>
              <a:buNone/>
              <a:defRPr/>
            </a:pPr>
            <a:endParaRPr lang="en-US" sz="1800" dirty="0"/>
          </a:p>
          <a:p>
            <a:pPr marL="0" indent="0">
              <a:buFontTx/>
              <a:buNone/>
              <a:defRPr/>
            </a:pPr>
            <a:r>
              <a:rPr lang="en-US" sz="1800" dirty="0" smtClean="0"/>
              <a:t>14-21	Regulatory Considerations</a:t>
            </a:r>
          </a:p>
          <a:p>
            <a:pPr marL="0" indent="0">
              <a:buFontTx/>
              <a:buNone/>
              <a:defRPr/>
            </a:pPr>
            <a:endParaRPr lang="en-US" sz="1800" dirty="0" smtClean="0"/>
          </a:p>
          <a:p>
            <a:pPr marL="0" indent="0">
              <a:buFontTx/>
              <a:buNone/>
              <a:defRPr/>
            </a:pPr>
            <a:r>
              <a:rPr lang="en-US" sz="1800" dirty="0" smtClean="0"/>
              <a:t>22-31	Commitments </a:t>
            </a:r>
            <a:r>
              <a:rPr lang="en-US" sz="1800" dirty="0"/>
              <a:t>and </a:t>
            </a:r>
            <a:r>
              <a:rPr lang="en-US" sz="1800" dirty="0" smtClean="0"/>
              <a:t>Other Funding-Related Mechanics</a:t>
            </a:r>
          </a:p>
          <a:p>
            <a:pPr marL="0" indent="0">
              <a:buFontTx/>
              <a:buNone/>
              <a:defRPr/>
            </a:pPr>
            <a:endParaRPr lang="en-US" sz="1800" dirty="0" smtClean="0"/>
          </a:p>
          <a:p>
            <a:pPr marL="0" indent="0">
              <a:buFontTx/>
              <a:buNone/>
              <a:defRPr/>
            </a:pPr>
            <a:r>
              <a:rPr lang="en-US" sz="1800" dirty="0" smtClean="0"/>
              <a:t>32-38	Key </a:t>
            </a:r>
            <a:r>
              <a:rPr lang="en-US" sz="1800" dirty="0"/>
              <a:t>Person Termination and </a:t>
            </a:r>
            <a:r>
              <a:rPr lang="en-US" sz="1800" dirty="0" smtClean="0"/>
              <a:t>Other </a:t>
            </a:r>
            <a:r>
              <a:rPr lang="en-US" sz="1800" dirty="0"/>
              <a:t>Investor </a:t>
            </a:r>
            <a:r>
              <a:rPr lang="en-US" sz="1800" dirty="0" smtClean="0"/>
              <a:t>Protections</a:t>
            </a:r>
          </a:p>
          <a:p>
            <a:pPr marL="0" indent="0">
              <a:buFontTx/>
              <a:buNone/>
              <a:defRPr/>
            </a:pPr>
            <a:endParaRPr lang="en-US" sz="1800" dirty="0" smtClean="0"/>
          </a:p>
          <a:p>
            <a:pPr marL="0" indent="0">
              <a:buFontTx/>
              <a:buNone/>
              <a:defRPr/>
            </a:pPr>
            <a:r>
              <a:rPr lang="en-US" sz="1800" dirty="0" smtClean="0"/>
              <a:t>39-50	Management </a:t>
            </a:r>
            <a:r>
              <a:rPr lang="en-US" sz="1800" dirty="0"/>
              <a:t>Fees and </a:t>
            </a:r>
            <a:r>
              <a:rPr lang="en-US" sz="1800" dirty="0" smtClean="0"/>
              <a:t>Other </a:t>
            </a:r>
            <a:r>
              <a:rPr lang="en-US" sz="1800" dirty="0"/>
              <a:t>Economic Terms</a:t>
            </a:r>
            <a:r>
              <a:rPr lang="en-US" sz="1800" dirty="0" smtClean="0"/>
              <a:t>	</a:t>
            </a:r>
          </a:p>
          <a:p>
            <a:pPr marL="0" indent="0">
              <a:buFontTx/>
              <a:buNone/>
              <a:defRPr/>
            </a:pPr>
            <a:endParaRPr lang="en-US" sz="1800" dirty="0" smtClean="0"/>
          </a:p>
          <a:p>
            <a:pPr marL="0" indent="0">
              <a:buFontTx/>
              <a:buNone/>
              <a:defRPr/>
            </a:pPr>
            <a:endParaRPr lang="en-US" sz="1200" dirty="0" smtClean="0"/>
          </a:p>
          <a:p>
            <a:pPr marL="0" indent="0">
              <a:buFontTx/>
              <a:buNone/>
              <a:defRPr/>
            </a:pPr>
            <a:endParaRPr lang="en-US" sz="1200" dirty="0" smtClean="0"/>
          </a:p>
          <a:p>
            <a:pPr marL="419100" indent="-419100">
              <a:buFont typeface="+mj-lt"/>
              <a:buAutoNum type="arabicPeriod"/>
              <a:defRPr/>
            </a:pPr>
            <a:endParaRPr lang="en-US" sz="1200" dirty="0" smtClean="0"/>
          </a:p>
          <a:p>
            <a:pPr marL="419100" indent="-419100">
              <a:buFont typeface="+mj-lt"/>
              <a:buAutoNum type="arabicPeriod"/>
              <a:defRPr/>
            </a:pPr>
            <a:endParaRPr lang="en-US" sz="1200" dirty="0" smtClean="0"/>
          </a:p>
          <a:p>
            <a:pPr marL="419100" indent="-419100">
              <a:buFont typeface="+mj-lt"/>
              <a:buAutoNum type="arabicPeriod"/>
              <a:defRPr/>
            </a:pPr>
            <a:endParaRPr lang="en-US" sz="1200" dirty="0" smtClean="0"/>
          </a:p>
          <a:p>
            <a:pPr marL="419100" indent="-419100">
              <a:buFont typeface="+mj-lt"/>
              <a:buAutoNum type="arabicPeriod"/>
              <a:defRPr/>
            </a:pPr>
            <a:endParaRPr lang="en-US" sz="1200" dirty="0" smtClean="0"/>
          </a:p>
          <a:p>
            <a:pPr marL="419100" indent="-419100">
              <a:buFont typeface="+mj-lt"/>
              <a:buAutoNum type="arabicPeriod"/>
              <a:defRPr/>
            </a:pPr>
            <a:endParaRPr lang="en-US" sz="1200" dirty="0" smtClean="0"/>
          </a:p>
          <a:p>
            <a:pPr marL="419100" indent="-419100">
              <a:buFont typeface="+mj-lt"/>
              <a:buAutoNum type="arabicPeriod"/>
              <a:defRPr/>
            </a:pPr>
            <a:endParaRPr lang="en-US" sz="1200" dirty="0" smtClean="0"/>
          </a:p>
          <a:p>
            <a:pPr marL="419100" indent="-419100">
              <a:buFont typeface="+mj-lt"/>
              <a:buAutoNum type="arabicPeriod"/>
              <a:defRPr/>
            </a:pPr>
            <a:endParaRPr lang="en-US" sz="1200" dirty="0" smtClean="0"/>
          </a:p>
          <a:p>
            <a:pPr marL="419100" indent="-419100">
              <a:buFont typeface="+mj-lt"/>
              <a:buAutoNum type="arabicPeriod"/>
              <a:defRPr/>
            </a:pPr>
            <a:endParaRPr lang="en-US" sz="1200" dirty="0" smtClean="0"/>
          </a:p>
          <a:p>
            <a:pPr marL="419100" indent="-419100">
              <a:buFont typeface="+mj-lt"/>
              <a:buAutoNum type="arabicPeriod"/>
              <a:defRPr/>
            </a:pPr>
            <a:endParaRPr lang="en-US" sz="1200" dirty="0" smtClean="0"/>
          </a:p>
          <a:p>
            <a:pPr marL="419100" indent="-419100">
              <a:buFont typeface="+mj-lt"/>
              <a:buAutoNum type="arabicPeriod"/>
              <a:defRPr/>
            </a:pPr>
            <a:endParaRPr lang="en-US" sz="1200" dirty="0" smtClean="0"/>
          </a:p>
          <a:p>
            <a:pPr marL="419100" indent="-419100">
              <a:buFont typeface="+mj-lt"/>
              <a:buAutoNum type="arabicPeriod"/>
              <a:defRPr/>
            </a:pPr>
            <a:endParaRPr lang="en-US" sz="1200" dirty="0" smtClean="0"/>
          </a:p>
          <a:p>
            <a:pPr marL="419100" indent="-419100">
              <a:buFont typeface="+mj-lt"/>
              <a:buAutoNum type="arabicPeriod"/>
              <a:defRPr/>
            </a:pPr>
            <a:endParaRPr lang="en-US" sz="1200" dirty="0" smtClean="0"/>
          </a:p>
          <a:p>
            <a:pPr marL="419100" indent="-419100">
              <a:buFont typeface="+mj-lt"/>
              <a:buAutoNum type="arabicPeriod"/>
              <a:defRPr/>
            </a:pPr>
            <a:endParaRPr lang="en-US" sz="1200" dirty="0" smtClean="0"/>
          </a:p>
          <a:p>
            <a:pPr marL="419100" indent="-419100">
              <a:buFont typeface="+mj-lt"/>
              <a:buAutoNum type="arabicPeriod"/>
              <a:defRPr/>
            </a:pPr>
            <a:endParaRPr lang="en-US" sz="1200" dirty="0" smtClean="0"/>
          </a:p>
          <a:p>
            <a:pPr marL="419100" indent="-419100">
              <a:buFont typeface="+mj-lt"/>
              <a:buAutoNum type="arabicPeriod"/>
              <a:defRPr/>
            </a:pPr>
            <a:endParaRPr lang="en-US" sz="1200" dirty="0" smtClean="0"/>
          </a:p>
          <a:p>
            <a:pPr marL="419100" indent="-419100">
              <a:buFont typeface="+mj-lt"/>
              <a:buAutoNum type="arabicPeriod"/>
              <a:defRPr/>
            </a:pPr>
            <a:endParaRPr lang="en-US" sz="1200" dirty="0" smtClean="0"/>
          </a:p>
          <a:p>
            <a:pPr marL="419100" indent="-419100">
              <a:buFont typeface="+mj-lt"/>
              <a:buAutoNum type="arabicPeriod"/>
              <a:defRPr/>
            </a:pPr>
            <a:endParaRPr lang="en-US" sz="1200" dirty="0" smtClean="0"/>
          </a:p>
          <a:p>
            <a:pPr marL="419100" indent="-419100">
              <a:buFont typeface="+mj-lt"/>
              <a:buAutoNum type="arabicPeriod"/>
              <a:defRPr/>
            </a:pPr>
            <a:endParaRPr lang="en-US" sz="1200" dirty="0" smtClean="0"/>
          </a:p>
        </p:txBody>
      </p:sp>
      <p:sp>
        <p:nvSpPr>
          <p:cNvPr id="614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5831A714-B359-4700-8FEB-976882EE9DB8}" type="slidenum">
              <a:rPr lang="en-US" altLang="en-US" sz="1000">
                <a:solidFill>
                  <a:srgbClr val="015A7D"/>
                </a:solidFill>
              </a:rPr>
              <a:pPr eaLnBrk="1" hangingPunct="1">
                <a:spcBef>
                  <a:spcPct val="0"/>
                </a:spcBef>
                <a:buClrTx/>
                <a:buSzTx/>
                <a:buFontTx/>
                <a:buNone/>
              </a:pPr>
              <a:t>7</a:t>
            </a:fld>
            <a:endParaRPr lang="en-US" altLang="en-US" sz="1000">
              <a:solidFill>
                <a:srgbClr val="015A7D"/>
              </a:solidFill>
            </a:endParaRPr>
          </a:p>
        </p:txBody>
      </p:sp>
    </p:spTree>
    <p:extLst>
      <p:ext uri="{BB962C8B-B14F-4D97-AF65-F5344CB8AC3E}">
        <p14:creationId xmlns:p14="http://schemas.microsoft.com/office/powerpoint/2010/main" val="751813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57175" y="3902075"/>
            <a:ext cx="2268538" cy="2314576"/>
          </a:xfrm>
          <a:prstGeom prst="rect">
            <a:avLst/>
          </a:prstGeom>
          <a:solidFill>
            <a:srgbClr val="C0C0C0">
              <a:alpha val="20000"/>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defTabSz="914400" eaLnBrk="1" fontAlgn="base" hangingPunct="1">
              <a:spcBef>
                <a:spcPct val="0"/>
              </a:spcBef>
              <a:spcAft>
                <a:spcPct val="0"/>
              </a:spcAft>
              <a:buClrTx/>
              <a:buSzTx/>
              <a:buFontTx/>
              <a:buNone/>
            </a:pPr>
            <a:endParaRPr lang="en-GB" altLang="en-US" sz="200" b="1" u="sng" smtClean="0">
              <a:solidFill>
                <a:srgbClr val="015A7D"/>
              </a:solidFill>
            </a:endParaRPr>
          </a:p>
        </p:txBody>
      </p:sp>
      <p:sp>
        <p:nvSpPr>
          <p:cNvPr id="7171" name="Rectangle 3"/>
          <p:cNvSpPr>
            <a:spLocks noChangeArrowheads="1"/>
          </p:cNvSpPr>
          <p:nvPr/>
        </p:nvSpPr>
        <p:spPr bwMode="auto">
          <a:xfrm>
            <a:off x="254000" y="2560638"/>
            <a:ext cx="8521700" cy="949325"/>
          </a:xfrm>
          <a:prstGeom prst="rect">
            <a:avLst/>
          </a:prstGeom>
          <a:solidFill>
            <a:srgbClr val="C0C0C0">
              <a:alpha val="20000"/>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defTabSz="914400" eaLnBrk="1" fontAlgn="base" hangingPunct="1">
              <a:spcBef>
                <a:spcPct val="0"/>
              </a:spcBef>
              <a:spcAft>
                <a:spcPct val="0"/>
              </a:spcAft>
              <a:buClrTx/>
              <a:buSzTx/>
              <a:buFontTx/>
              <a:buNone/>
            </a:pPr>
            <a:endParaRPr lang="en-GB" altLang="en-US" sz="200" b="1" u="sng" smtClean="0">
              <a:solidFill>
                <a:srgbClr val="015A7D"/>
              </a:solidFill>
            </a:endParaRPr>
          </a:p>
        </p:txBody>
      </p:sp>
      <p:sp>
        <p:nvSpPr>
          <p:cNvPr id="7172" name="Rectangle 4"/>
          <p:cNvSpPr>
            <a:spLocks noChangeArrowheads="1"/>
          </p:cNvSpPr>
          <p:nvPr/>
        </p:nvSpPr>
        <p:spPr bwMode="auto">
          <a:xfrm>
            <a:off x="2865437" y="3713163"/>
            <a:ext cx="5918200" cy="949325"/>
          </a:xfrm>
          <a:prstGeom prst="rect">
            <a:avLst/>
          </a:prstGeom>
          <a:solidFill>
            <a:srgbClr val="C0C0C0">
              <a:alpha val="20000"/>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defTabSz="914400" eaLnBrk="1" fontAlgn="base" hangingPunct="1">
              <a:spcBef>
                <a:spcPct val="0"/>
              </a:spcBef>
              <a:spcAft>
                <a:spcPct val="0"/>
              </a:spcAft>
              <a:buClrTx/>
              <a:buSzTx/>
              <a:buFontTx/>
              <a:buNone/>
            </a:pPr>
            <a:endParaRPr lang="en-GB" altLang="en-US" sz="200" b="1" u="sng" smtClean="0">
              <a:solidFill>
                <a:srgbClr val="015A7D"/>
              </a:solidFill>
            </a:endParaRPr>
          </a:p>
        </p:txBody>
      </p:sp>
      <p:sp>
        <p:nvSpPr>
          <p:cNvPr id="7173" name="Rectangle 5"/>
          <p:cNvSpPr>
            <a:spLocks noChangeArrowheads="1"/>
          </p:cNvSpPr>
          <p:nvPr/>
        </p:nvSpPr>
        <p:spPr bwMode="auto">
          <a:xfrm>
            <a:off x="2862262" y="5021263"/>
            <a:ext cx="5918200" cy="949325"/>
          </a:xfrm>
          <a:prstGeom prst="rect">
            <a:avLst/>
          </a:prstGeom>
          <a:solidFill>
            <a:srgbClr val="C0C0C0">
              <a:alpha val="20000"/>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defTabSz="914400" eaLnBrk="1" fontAlgn="base" hangingPunct="1">
              <a:spcBef>
                <a:spcPct val="0"/>
              </a:spcBef>
              <a:spcAft>
                <a:spcPct val="0"/>
              </a:spcAft>
              <a:buClrTx/>
              <a:buSzTx/>
              <a:buFontTx/>
              <a:buNone/>
            </a:pPr>
            <a:endParaRPr lang="en-GB" altLang="en-US" sz="200" b="1" u="sng" smtClean="0">
              <a:solidFill>
                <a:srgbClr val="015A7D"/>
              </a:solidFill>
            </a:endParaRPr>
          </a:p>
        </p:txBody>
      </p:sp>
      <p:sp>
        <p:nvSpPr>
          <p:cNvPr id="7174" name="Rectangle 6"/>
          <p:cNvSpPr>
            <a:spLocks noChangeArrowheads="1"/>
          </p:cNvSpPr>
          <p:nvPr/>
        </p:nvSpPr>
        <p:spPr bwMode="auto">
          <a:xfrm>
            <a:off x="5588000" y="1327151"/>
            <a:ext cx="3171825" cy="1076325"/>
          </a:xfrm>
          <a:prstGeom prst="rect">
            <a:avLst/>
          </a:prstGeom>
          <a:solidFill>
            <a:srgbClr val="C0C0C0">
              <a:alpha val="20000"/>
            </a:srgbClr>
          </a:solidFill>
          <a:ln w="12700">
            <a:solidFill>
              <a:schemeClr val="tx1"/>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defTabSz="914400" eaLnBrk="1" fontAlgn="base" hangingPunct="1">
              <a:spcBef>
                <a:spcPct val="0"/>
              </a:spcBef>
              <a:spcAft>
                <a:spcPct val="0"/>
              </a:spcAft>
              <a:buClrTx/>
              <a:buSzTx/>
              <a:buFontTx/>
              <a:buNone/>
            </a:pPr>
            <a:endParaRPr lang="en-GB" altLang="en-US" sz="200" b="1" u="sng" smtClean="0">
              <a:solidFill>
                <a:srgbClr val="015A7D"/>
              </a:solidFill>
            </a:endParaRPr>
          </a:p>
        </p:txBody>
      </p:sp>
      <p:sp>
        <p:nvSpPr>
          <p:cNvPr id="7175" name="Rectangle 7"/>
          <p:cNvSpPr>
            <a:spLocks noGrp="1" noChangeArrowheads="1"/>
          </p:cNvSpPr>
          <p:nvPr>
            <p:ph type="title" idx="4294967295"/>
          </p:nvPr>
        </p:nvSpPr>
        <p:spPr>
          <a:xfrm>
            <a:off x="668338" y="419100"/>
            <a:ext cx="7772400" cy="838200"/>
          </a:xfrm>
        </p:spPr>
        <p:txBody>
          <a:bodyPr/>
          <a:lstStyle/>
          <a:p>
            <a:r>
              <a:rPr lang="en-GB" altLang="en-US" dirty="0" smtClean="0">
                <a:latin typeface="Arial" panose="020B0604020202020204" pitchFamily="34" charset="0"/>
              </a:rPr>
              <a:t>Fund Structure</a:t>
            </a:r>
            <a:endParaRPr lang="en-US" altLang="en-US" dirty="0" smtClean="0">
              <a:latin typeface="Arial" panose="020B0604020202020204" pitchFamily="34" charset="0"/>
            </a:endParaRPr>
          </a:p>
        </p:txBody>
      </p:sp>
      <p:sp>
        <p:nvSpPr>
          <p:cNvPr id="7176" name="Rectangle 8"/>
          <p:cNvSpPr>
            <a:spLocks noGrp="1" noChangeArrowheads="1"/>
          </p:cNvSpPr>
          <p:nvPr>
            <p:ph type="body" idx="4294967295"/>
          </p:nvPr>
        </p:nvSpPr>
        <p:spPr>
          <a:xfrm>
            <a:off x="615950" y="1263650"/>
            <a:ext cx="7772400" cy="4114800"/>
          </a:xfrm>
        </p:spPr>
        <p:txBody>
          <a:bodyPr/>
          <a:lstStyle/>
          <a:p>
            <a:pPr>
              <a:buFontTx/>
              <a:buNone/>
            </a:pPr>
            <a:r>
              <a:rPr lang="en-GB" altLang="en-US" sz="1600" dirty="0" smtClean="0">
                <a:latin typeface="Arial" panose="020B0604020202020204" pitchFamily="34" charset="0"/>
              </a:rPr>
              <a:t>Typical offshore fund structure</a:t>
            </a:r>
          </a:p>
        </p:txBody>
      </p:sp>
      <p:sp>
        <p:nvSpPr>
          <p:cNvPr id="7177" name="Rectangle 9"/>
          <p:cNvSpPr>
            <a:spLocks noChangeArrowheads="1"/>
          </p:cNvSpPr>
          <p:nvPr/>
        </p:nvSpPr>
        <p:spPr bwMode="auto">
          <a:xfrm>
            <a:off x="6877050" y="5240338"/>
            <a:ext cx="1579562" cy="476250"/>
          </a:xfrm>
          <a:prstGeom prst="rect">
            <a:avLst/>
          </a:prstGeom>
          <a:noFill/>
          <a:ln w="12700" algn="ctr">
            <a:solidFill>
              <a:schemeClr val="tx1"/>
            </a:solidFill>
            <a:miter lim="800000"/>
            <a:headEnd type="none" w="sm" len="sm"/>
            <a:tailEnd type="none" w="sm" len="sm"/>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200" smtClean="0">
                <a:solidFill>
                  <a:srgbClr val="015A7D"/>
                </a:solidFill>
                <a:latin typeface="Helvetica" panose="020B0604020202020204" pitchFamily="34" charset="0"/>
              </a:rPr>
              <a:t>Portfolio</a:t>
            </a:r>
            <a:r>
              <a:rPr lang="en-US" altLang="en-US" sz="1200" smtClean="0">
                <a:solidFill>
                  <a:srgbClr val="FFFFFF"/>
                </a:solidFill>
                <a:latin typeface="Helvetica" panose="020B0604020202020204" pitchFamily="34" charset="0"/>
              </a:rPr>
              <a:t/>
            </a:r>
            <a:br>
              <a:rPr lang="en-US" altLang="en-US" sz="1200" smtClean="0">
                <a:solidFill>
                  <a:srgbClr val="FFFFFF"/>
                </a:solidFill>
                <a:latin typeface="Helvetica" panose="020B0604020202020204" pitchFamily="34" charset="0"/>
              </a:rPr>
            </a:br>
            <a:r>
              <a:rPr lang="en-US" altLang="en-US" sz="1200" smtClean="0">
                <a:solidFill>
                  <a:srgbClr val="015A7D"/>
                </a:solidFill>
                <a:latin typeface="Helvetica" panose="020B0604020202020204" pitchFamily="34" charset="0"/>
              </a:rPr>
              <a:t>Company</a:t>
            </a:r>
          </a:p>
        </p:txBody>
      </p:sp>
      <p:sp>
        <p:nvSpPr>
          <p:cNvPr id="7178" name="Rectangle 10"/>
          <p:cNvSpPr>
            <a:spLocks noChangeArrowheads="1"/>
          </p:cNvSpPr>
          <p:nvPr/>
        </p:nvSpPr>
        <p:spPr bwMode="auto">
          <a:xfrm>
            <a:off x="4954587" y="5240338"/>
            <a:ext cx="1579563" cy="476250"/>
          </a:xfrm>
          <a:prstGeom prst="rect">
            <a:avLst/>
          </a:prstGeom>
          <a:noFill/>
          <a:ln w="12700" algn="ctr">
            <a:solidFill>
              <a:schemeClr val="tx1"/>
            </a:solidFill>
            <a:miter lim="800000"/>
            <a:headEnd type="none" w="sm" len="sm"/>
            <a:tailEnd type="none" w="sm" len="sm"/>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200" smtClean="0">
                <a:solidFill>
                  <a:srgbClr val="015A7D"/>
                </a:solidFill>
                <a:latin typeface="Helvetica" panose="020B0604020202020204" pitchFamily="34" charset="0"/>
              </a:rPr>
              <a:t>Portfolio</a:t>
            </a:r>
            <a:r>
              <a:rPr lang="en-US" altLang="en-US" sz="1200" smtClean="0">
                <a:solidFill>
                  <a:srgbClr val="FFFFFF"/>
                </a:solidFill>
                <a:latin typeface="Helvetica" panose="020B0604020202020204" pitchFamily="34" charset="0"/>
              </a:rPr>
              <a:t/>
            </a:r>
            <a:br>
              <a:rPr lang="en-US" altLang="en-US" sz="1200" smtClean="0">
                <a:solidFill>
                  <a:srgbClr val="FFFFFF"/>
                </a:solidFill>
                <a:latin typeface="Helvetica" panose="020B0604020202020204" pitchFamily="34" charset="0"/>
              </a:rPr>
            </a:br>
            <a:r>
              <a:rPr lang="en-US" altLang="en-US" sz="1200" smtClean="0">
                <a:solidFill>
                  <a:srgbClr val="015A7D"/>
                </a:solidFill>
                <a:latin typeface="Helvetica" panose="020B0604020202020204" pitchFamily="34" charset="0"/>
              </a:rPr>
              <a:t>Company</a:t>
            </a:r>
          </a:p>
        </p:txBody>
      </p:sp>
      <p:sp>
        <p:nvSpPr>
          <p:cNvPr id="7179" name="Rectangle 11"/>
          <p:cNvSpPr>
            <a:spLocks noChangeArrowheads="1"/>
          </p:cNvSpPr>
          <p:nvPr/>
        </p:nvSpPr>
        <p:spPr bwMode="auto">
          <a:xfrm>
            <a:off x="3067050" y="3949701"/>
            <a:ext cx="1581150" cy="474662"/>
          </a:xfrm>
          <a:prstGeom prst="rect">
            <a:avLst/>
          </a:prstGeom>
          <a:noFill/>
          <a:ln w="12700" algn="ctr">
            <a:solidFill>
              <a:schemeClr val="tx1"/>
            </a:solidFill>
            <a:miter lim="800000"/>
            <a:headEnd type="none" w="sm" len="sm"/>
            <a:tailEnd type="none" w="sm" len="sm"/>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200" smtClean="0">
                <a:solidFill>
                  <a:srgbClr val="015A7D"/>
                </a:solidFill>
                <a:latin typeface="Helvetica" panose="020B0604020202020204" pitchFamily="34" charset="0"/>
              </a:rPr>
              <a:t>Holding</a:t>
            </a:r>
            <a:r>
              <a:rPr lang="en-US" altLang="en-US" sz="1200" smtClean="0">
                <a:solidFill>
                  <a:srgbClr val="FFFFFF"/>
                </a:solidFill>
                <a:latin typeface="Helvetica" panose="020B0604020202020204" pitchFamily="34" charset="0"/>
              </a:rPr>
              <a:t> </a:t>
            </a:r>
          </a:p>
          <a:p>
            <a:pPr algn="ctr" defTabSz="914400" eaLnBrk="1" fontAlgn="base" hangingPunct="1">
              <a:spcBef>
                <a:spcPct val="0"/>
              </a:spcBef>
              <a:spcAft>
                <a:spcPct val="0"/>
              </a:spcAft>
              <a:buClrTx/>
              <a:buSzTx/>
              <a:buFontTx/>
              <a:buNone/>
            </a:pPr>
            <a:r>
              <a:rPr lang="en-US" altLang="en-US" sz="1200" smtClean="0">
                <a:solidFill>
                  <a:srgbClr val="015A7D"/>
                </a:solidFill>
                <a:latin typeface="Helvetica" panose="020B0604020202020204" pitchFamily="34" charset="0"/>
              </a:rPr>
              <a:t>Company</a:t>
            </a:r>
          </a:p>
        </p:txBody>
      </p:sp>
      <p:sp>
        <p:nvSpPr>
          <p:cNvPr id="7180" name="Text Box 12"/>
          <p:cNvSpPr txBox="1">
            <a:spLocks noChangeArrowheads="1"/>
          </p:cNvSpPr>
          <p:nvPr/>
        </p:nvSpPr>
        <p:spPr bwMode="auto">
          <a:xfrm>
            <a:off x="6056312" y="1536701"/>
            <a:ext cx="1139825"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200" smtClean="0">
                <a:solidFill>
                  <a:srgbClr val="015A7D"/>
                </a:solidFill>
                <a:latin typeface="Helvetica" panose="020B0604020202020204" pitchFamily="34" charset="0"/>
              </a:rPr>
              <a:t>International Investors</a:t>
            </a:r>
          </a:p>
        </p:txBody>
      </p:sp>
      <p:sp>
        <p:nvSpPr>
          <p:cNvPr id="7181" name="Oval 13"/>
          <p:cNvSpPr>
            <a:spLocks noChangeArrowheads="1"/>
          </p:cNvSpPr>
          <p:nvPr/>
        </p:nvSpPr>
        <p:spPr bwMode="auto">
          <a:xfrm>
            <a:off x="4254500" y="2619376"/>
            <a:ext cx="2478087" cy="720725"/>
          </a:xfrm>
          <a:prstGeom prst="ellips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200" smtClean="0">
                <a:solidFill>
                  <a:srgbClr val="015A7D"/>
                </a:solidFill>
                <a:latin typeface="Helvetica" panose="020B0604020202020204" pitchFamily="34" charset="0"/>
              </a:rPr>
              <a:t>Fund</a:t>
            </a:r>
            <a:r>
              <a:rPr lang="en-US" altLang="en-US" sz="1200" smtClean="0">
                <a:solidFill>
                  <a:srgbClr val="FFFFFF"/>
                </a:solidFill>
                <a:latin typeface="Helvetica" panose="020B0604020202020204" pitchFamily="34" charset="0"/>
              </a:rPr>
              <a:t/>
            </a:r>
            <a:br>
              <a:rPr lang="en-US" altLang="en-US" sz="1200" smtClean="0">
                <a:solidFill>
                  <a:srgbClr val="FFFFFF"/>
                </a:solidFill>
                <a:latin typeface="Helvetica" panose="020B0604020202020204" pitchFamily="34" charset="0"/>
              </a:rPr>
            </a:br>
            <a:r>
              <a:rPr lang="en-US" altLang="en-US" sz="1200" smtClean="0">
                <a:solidFill>
                  <a:srgbClr val="015A7D"/>
                </a:solidFill>
                <a:latin typeface="Helvetica" panose="020B0604020202020204" pitchFamily="34" charset="0"/>
              </a:rPr>
              <a:t>(Limited Partnership)</a:t>
            </a:r>
          </a:p>
        </p:txBody>
      </p:sp>
      <p:sp>
        <p:nvSpPr>
          <p:cNvPr id="7182" name="Text Box 14"/>
          <p:cNvSpPr txBox="1">
            <a:spLocks noChangeArrowheads="1"/>
          </p:cNvSpPr>
          <p:nvPr/>
        </p:nvSpPr>
        <p:spPr bwMode="auto">
          <a:xfrm>
            <a:off x="4540250" y="2189163"/>
            <a:ext cx="404812"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200" smtClean="0">
                <a:solidFill>
                  <a:srgbClr val="015A7D"/>
                </a:solidFill>
                <a:latin typeface="Helvetica" panose="020B0604020202020204" pitchFamily="34" charset="0"/>
              </a:rPr>
              <a:t>GP</a:t>
            </a:r>
          </a:p>
        </p:txBody>
      </p:sp>
      <p:sp>
        <p:nvSpPr>
          <p:cNvPr id="7183" name="Text Box 15"/>
          <p:cNvSpPr txBox="1">
            <a:spLocks noChangeArrowheads="1"/>
          </p:cNvSpPr>
          <p:nvPr/>
        </p:nvSpPr>
        <p:spPr bwMode="auto">
          <a:xfrm>
            <a:off x="6138862" y="2168526"/>
            <a:ext cx="446088" cy="2746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200" smtClean="0">
                <a:solidFill>
                  <a:srgbClr val="015A7D"/>
                </a:solidFill>
                <a:latin typeface="Helvetica" panose="020B0604020202020204" pitchFamily="34" charset="0"/>
              </a:rPr>
              <a:t>LPs</a:t>
            </a:r>
          </a:p>
        </p:txBody>
      </p:sp>
      <p:cxnSp>
        <p:nvCxnSpPr>
          <p:cNvPr id="7184" name="AutoShape 16"/>
          <p:cNvCxnSpPr>
            <a:cxnSpLocks noChangeShapeType="1"/>
            <a:stCxn id="7179" idx="0"/>
            <a:endCxn id="7181" idx="4"/>
          </p:cNvCxnSpPr>
          <p:nvPr/>
        </p:nvCxnSpPr>
        <p:spPr bwMode="auto">
          <a:xfrm flipV="1">
            <a:off x="3857625" y="3340101"/>
            <a:ext cx="1636712" cy="609600"/>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5" name="AutoShape 17"/>
          <p:cNvCxnSpPr>
            <a:cxnSpLocks noChangeShapeType="1"/>
            <a:stCxn id="7178" idx="0"/>
            <a:endCxn id="7181" idx="4"/>
          </p:cNvCxnSpPr>
          <p:nvPr/>
        </p:nvCxnSpPr>
        <p:spPr bwMode="auto">
          <a:xfrm flipH="1" flipV="1">
            <a:off x="5494337" y="3340101"/>
            <a:ext cx="250825" cy="1900237"/>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6" name="AutoShape 18"/>
          <p:cNvCxnSpPr>
            <a:cxnSpLocks noChangeShapeType="1"/>
            <a:stCxn id="7177" idx="0"/>
            <a:endCxn id="7181" idx="4"/>
          </p:cNvCxnSpPr>
          <p:nvPr/>
        </p:nvCxnSpPr>
        <p:spPr bwMode="auto">
          <a:xfrm flipH="1" flipV="1">
            <a:off x="5494337" y="3340101"/>
            <a:ext cx="2173288" cy="1900237"/>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7" name="Rectangle 19"/>
          <p:cNvSpPr>
            <a:spLocks noChangeArrowheads="1"/>
          </p:cNvSpPr>
          <p:nvPr/>
        </p:nvSpPr>
        <p:spPr bwMode="auto">
          <a:xfrm>
            <a:off x="3070225" y="5240338"/>
            <a:ext cx="1579562" cy="476250"/>
          </a:xfrm>
          <a:prstGeom prst="rect">
            <a:avLst/>
          </a:prstGeom>
          <a:noFill/>
          <a:ln w="12700" algn="ctr">
            <a:solidFill>
              <a:schemeClr val="tx1"/>
            </a:solidFill>
            <a:miter lim="800000"/>
            <a:headEnd type="none" w="sm" len="sm"/>
            <a:tailEnd type="none" w="sm" len="sm"/>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200" smtClean="0">
                <a:solidFill>
                  <a:srgbClr val="015A7D"/>
                </a:solidFill>
                <a:latin typeface="Helvetica" panose="020B0604020202020204" pitchFamily="34" charset="0"/>
              </a:rPr>
              <a:t>Portfolio</a:t>
            </a:r>
            <a:r>
              <a:rPr lang="en-US" altLang="en-US" sz="1200" smtClean="0">
                <a:solidFill>
                  <a:srgbClr val="FFFFFF"/>
                </a:solidFill>
                <a:latin typeface="Helvetica" panose="020B0604020202020204" pitchFamily="34" charset="0"/>
              </a:rPr>
              <a:t/>
            </a:r>
            <a:br>
              <a:rPr lang="en-US" altLang="en-US" sz="1200" smtClean="0">
                <a:solidFill>
                  <a:srgbClr val="FFFFFF"/>
                </a:solidFill>
                <a:latin typeface="Helvetica" panose="020B0604020202020204" pitchFamily="34" charset="0"/>
              </a:rPr>
            </a:br>
            <a:r>
              <a:rPr lang="en-US" altLang="en-US" sz="1200" smtClean="0">
                <a:solidFill>
                  <a:srgbClr val="015A7D"/>
                </a:solidFill>
                <a:latin typeface="Helvetica" panose="020B0604020202020204" pitchFamily="34" charset="0"/>
              </a:rPr>
              <a:t>Company</a:t>
            </a:r>
          </a:p>
        </p:txBody>
      </p:sp>
      <p:cxnSp>
        <p:nvCxnSpPr>
          <p:cNvPr id="7188" name="AutoShape 20"/>
          <p:cNvCxnSpPr>
            <a:cxnSpLocks noChangeShapeType="1"/>
            <a:stCxn id="7179" idx="2"/>
            <a:endCxn id="7187" idx="0"/>
          </p:cNvCxnSpPr>
          <p:nvPr/>
        </p:nvCxnSpPr>
        <p:spPr bwMode="auto">
          <a:xfrm>
            <a:off x="3857625" y="4424363"/>
            <a:ext cx="3175" cy="815975"/>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9" name="AutoShape 21"/>
          <p:cNvCxnSpPr>
            <a:cxnSpLocks noChangeShapeType="1"/>
            <a:stCxn id="7200" idx="2"/>
            <a:endCxn id="7181" idx="0"/>
          </p:cNvCxnSpPr>
          <p:nvPr/>
        </p:nvCxnSpPr>
        <p:spPr bwMode="auto">
          <a:xfrm>
            <a:off x="4460875" y="1995488"/>
            <a:ext cx="1033462" cy="623888"/>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0" name="AutoShape 22"/>
          <p:cNvCxnSpPr>
            <a:cxnSpLocks noChangeShapeType="1"/>
            <a:stCxn id="7181" idx="0"/>
            <a:endCxn id="7180" idx="2"/>
          </p:cNvCxnSpPr>
          <p:nvPr/>
        </p:nvCxnSpPr>
        <p:spPr bwMode="auto">
          <a:xfrm flipV="1">
            <a:off x="5494337" y="1993901"/>
            <a:ext cx="1131888" cy="625475"/>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91" name="Rectangle 23"/>
          <p:cNvSpPr>
            <a:spLocks noChangeArrowheads="1"/>
          </p:cNvSpPr>
          <p:nvPr/>
        </p:nvSpPr>
        <p:spPr bwMode="auto">
          <a:xfrm>
            <a:off x="736600" y="2701926"/>
            <a:ext cx="1693862" cy="542925"/>
          </a:xfrm>
          <a:prstGeom prst="rect">
            <a:avLst/>
          </a:prstGeom>
          <a:noFill/>
          <a:ln w="12700" algn="ctr">
            <a:solidFill>
              <a:schemeClr val="tx1"/>
            </a:solidFill>
            <a:miter lim="800000"/>
            <a:headEnd type="none" w="sm" len="sm"/>
            <a:tailEnd type="none" w="sm" len="sm"/>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200" smtClean="0">
                <a:solidFill>
                  <a:srgbClr val="015A7D"/>
                </a:solidFill>
                <a:latin typeface="Helvetica" panose="020B0604020202020204" pitchFamily="34" charset="0"/>
              </a:rPr>
              <a:t>Manager</a:t>
            </a:r>
          </a:p>
        </p:txBody>
      </p:sp>
      <p:cxnSp>
        <p:nvCxnSpPr>
          <p:cNvPr id="7192" name="AutoShape 24"/>
          <p:cNvCxnSpPr>
            <a:cxnSpLocks noChangeShapeType="1"/>
          </p:cNvCxnSpPr>
          <p:nvPr/>
        </p:nvCxnSpPr>
        <p:spPr bwMode="auto">
          <a:xfrm flipV="1">
            <a:off x="2643187" y="3111501"/>
            <a:ext cx="1414463" cy="1587"/>
          </a:xfrm>
          <a:prstGeom prst="straightConnector1">
            <a:avLst/>
          </a:prstGeom>
          <a:noFill/>
          <a:ln w="12700">
            <a:solidFill>
              <a:schemeClr val="tx1"/>
            </a:solidFill>
            <a:prstDash val="dash"/>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93" name="Rectangle 25"/>
          <p:cNvSpPr>
            <a:spLocks noChangeArrowheads="1"/>
          </p:cNvSpPr>
          <p:nvPr/>
        </p:nvSpPr>
        <p:spPr bwMode="auto">
          <a:xfrm>
            <a:off x="736600" y="5207001"/>
            <a:ext cx="1693862" cy="542925"/>
          </a:xfrm>
          <a:prstGeom prst="rect">
            <a:avLst/>
          </a:prstGeom>
          <a:noFill/>
          <a:ln w="12700" algn="ctr">
            <a:solidFill>
              <a:schemeClr val="tx1"/>
            </a:solidFill>
            <a:miter lim="800000"/>
            <a:headEnd type="none" w="sm" len="sm"/>
            <a:tailEnd type="none" w="sm" len="sm"/>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200" smtClean="0">
                <a:solidFill>
                  <a:srgbClr val="015A7D"/>
                </a:solidFill>
                <a:latin typeface="Helvetica" panose="020B0604020202020204" pitchFamily="34" charset="0"/>
              </a:rPr>
              <a:t>Adviser</a:t>
            </a:r>
          </a:p>
        </p:txBody>
      </p:sp>
      <p:cxnSp>
        <p:nvCxnSpPr>
          <p:cNvPr id="7194" name="AutoShape 26"/>
          <p:cNvCxnSpPr>
            <a:cxnSpLocks noChangeShapeType="1"/>
            <a:stCxn id="7191" idx="2"/>
            <a:endCxn id="7193" idx="0"/>
          </p:cNvCxnSpPr>
          <p:nvPr/>
        </p:nvCxnSpPr>
        <p:spPr bwMode="auto">
          <a:xfrm>
            <a:off x="1584325" y="3244851"/>
            <a:ext cx="0" cy="1962150"/>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95" name="Rectangle 27"/>
          <p:cNvSpPr>
            <a:spLocks noChangeArrowheads="1"/>
          </p:cNvSpPr>
          <p:nvPr/>
        </p:nvSpPr>
        <p:spPr bwMode="auto">
          <a:xfrm>
            <a:off x="1038225" y="2101851"/>
            <a:ext cx="1084262" cy="333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200" dirty="0" smtClean="0">
                <a:solidFill>
                  <a:srgbClr val="015A7D"/>
                </a:solidFill>
                <a:latin typeface="Helvetica" panose="020B0604020202020204" pitchFamily="34" charset="0"/>
              </a:rPr>
              <a:t>Fund Sponsor</a:t>
            </a:r>
          </a:p>
        </p:txBody>
      </p:sp>
      <p:cxnSp>
        <p:nvCxnSpPr>
          <p:cNvPr id="7196" name="AutoShape 28"/>
          <p:cNvCxnSpPr>
            <a:cxnSpLocks noChangeShapeType="1"/>
            <a:stCxn id="7195" idx="2"/>
            <a:endCxn id="7191" idx="0"/>
          </p:cNvCxnSpPr>
          <p:nvPr/>
        </p:nvCxnSpPr>
        <p:spPr bwMode="auto">
          <a:xfrm>
            <a:off x="1581150" y="2435226"/>
            <a:ext cx="3175" cy="266700"/>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97" name="Rectangle 29"/>
          <p:cNvSpPr>
            <a:spLocks noChangeArrowheads="1"/>
          </p:cNvSpPr>
          <p:nvPr/>
        </p:nvSpPr>
        <p:spPr bwMode="auto">
          <a:xfrm>
            <a:off x="452437" y="4173538"/>
            <a:ext cx="1084263" cy="333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200" smtClean="0">
                <a:solidFill>
                  <a:srgbClr val="015A7D"/>
                </a:solidFill>
                <a:latin typeface="Helvetica" panose="020B0604020202020204" pitchFamily="34" charset="0"/>
              </a:rPr>
              <a:t>Advisory</a:t>
            </a:r>
          </a:p>
          <a:p>
            <a:pPr algn="ctr" defTabSz="914400" eaLnBrk="1" fontAlgn="base" hangingPunct="1">
              <a:spcBef>
                <a:spcPct val="0"/>
              </a:spcBef>
              <a:spcAft>
                <a:spcPct val="0"/>
              </a:spcAft>
              <a:buClrTx/>
              <a:buSzTx/>
              <a:buFontTx/>
              <a:buNone/>
            </a:pPr>
            <a:r>
              <a:rPr lang="en-US" altLang="en-US" sz="1200" smtClean="0">
                <a:solidFill>
                  <a:srgbClr val="015A7D"/>
                </a:solidFill>
                <a:latin typeface="Helvetica" panose="020B0604020202020204" pitchFamily="34" charset="0"/>
              </a:rPr>
              <a:t>Fee</a:t>
            </a:r>
          </a:p>
        </p:txBody>
      </p:sp>
      <p:cxnSp>
        <p:nvCxnSpPr>
          <p:cNvPr id="7198" name="AutoShape 30"/>
          <p:cNvCxnSpPr>
            <a:cxnSpLocks noChangeShapeType="1"/>
          </p:cNvCxnSpPr>
          <p:nvPr/>
        </p:nvCxnSpPr>
        <p:spPr bwMode="auto">
          <a:xfrm>
            <a:off x="1398587" y="3887788"/>
            <a:ext cx="0" cy="914400"/>
          </a:xfrm>
          <a:prstGeom prst="straightConnector1">
            <a:avLst/>
          </a:prstGeom>
          <a:noFill/>
          <a:ln w="12700">
            <a:solidFill>
              <a:schemeClr val="tx1"/>
            </a:solidFill>
            <a:prstDash val="dash"/>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99" name="Rectangle 31"/>
          <p:cNvSpPr>
            <a:spLocks noChangeArrowheads="1"/>
          </p:cNvSpPr>
          <p:nvPr/>
        </p:nvSpPr>
        <p:spPr bwMode="auto">
          <a:xfrm>
            <a:off x="2809875" y="2724151"/>
            <a:ext cx="1084262" cy="333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200" smtClean="0">
                <a:solidFill>
                  <a:srgbClr val="015A7D"/>
                </a:solidFill>
                <a:latin typeface="Helvetica" panose="020B0604020202020204" pitchFamily="34" charset="0"/>
              </a:rPr>
              <a:t>Management</a:t>
            </a:r>
          </a:p>
          <a:p>
            <a:pPr algn="ctr" defTabSz="914400" eaLnBrk="1" fontAlgn="base" hangingPunct="1">
              <a:spcBef>
                <a:spcPct val="0"/>
              </a:spcBef>
              <a:spcAft>
                <a:spcPct val="0"/>
              </a:spcAft>
              <a:buClrTx/>
              <a:buSzTx/>
              <a:buFontTx/>
              <a:buNone/>
            </a:pPr>
            <a:r>
              <a:rPr lang="en-US" altLang="en-US" sz="1200" smtClean="0">
                <a:solidFill>
                  <a:srgbClr val="015A7D"/>
                </a:solidFill>
                <a:latin typeface="Helvetica" panose="020B0604020202020204" pitchFamily="34" charset="0"/>
              </a:rPr>
              <a:t>Fee</a:t>
            </a:r>
          </a:p>
        </p:txBody>
      </p:sp>
      <p:sp>
        <p:nvSpPr>
          <p:cNvPr id="7200" name="Text Box 32"/>
          <p:cNvSpPr txBox="1">
            <a:spLocks noChangeArrowheads="1"/>
          </p:cNvSpPr>
          <p:nvPr/>
        </p:nvSpPr>
        <p:spPr bwMode="auto">
          <a:xfrm>
            <a:off x="3890962" y="1538288"/>
            <a:ext cx="1139825"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200" smtClean="0">
                <a:solidFill>
                  <a:srgbClr val="015A7D"/>
                </a:solidFill>
                <a:latin typeface="Helvetica" panose="020B0604020202020204" pitchFamily="34" charset="0"/>
              </a:rPr>
              <a:t>Fund</a:t>
            </a:r>
          </a:p>
          <a:p>
            <a:pPr algn="ctr" defTabSz="914400" eaLnBrk="1" fontAlgn="base" hangingPunct="1">
              <a:spcBef>
                <a:spcPct val="0"/>
              </a:spcBef>
              <a:spcAft>
                <a:spcPct val="0"/>
              </a:spcAft>
              <a:buClrTx/>
              <a:buSzTx/>
              <a:buFontTx/>
              <a:buNone/>
            </a:pPr>
            <a:r>
              <a:rPr lang="en-US" altLang="en-US" sz="1200" smtClean="0">
                <a:solidFill>
                  <a:srgbClr val="015A7D"/>
                </a:solidFill>
                <a:latin typeface="Helvetica" panose="020B0604020202020204" pitchFamily="34" charset="0"/>
              </a:rPr>
              <a:t>Sponsor</a:t>
            </a:r>
          </a:p>
        </p:txBody>
      </p:sp>
      <p:sp>
        <p:nvSpPr>
          <p:cNvPr id="7201" name="Rectangle 33"/>
          <p:cNvSpPr>
            <a:spLocks noChangeArrowheads="1"/>
          </p:cNvSpPr>
          <p:nvPr/>
        </p:nvSpPr>
        <p:spPr bwMode="auto">
          <a:xfrm>
            <a:off x="7546975" y="2119313"/>
            <a:ext cx="1198562" cy="333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000" smtClean="0">
                <a:solidFill>
                  <a:srgbClr val="015A7D"/>
                </a:solidFill>
                <a:latin typeface="Helvetica" panose="020B0604020202020204" pitchFamily="34" charset="0"/>
              </a:rPr>
              <a:t>Various jurisdictions</a:t>
            </a:r>
          </a:p>
        </p:txBody>
      </p:sp>
      <p:sp>
        <p:nvSpPr>
          <p:cNvPr id="7202" name="Rectangle 34"/>
          <p:cNvSpPr>
            <a:spLocks noChangeArrowheads="1"/>
          </p:cNvSpPr>
          <p:nvPr/>
        </p:nvSpPr>
        <p:spPr bwMode="auto">
          <a:xfrm>
            <a:off x="7392987" y="3216276"/>
            <a:ext cx="1360488" cy="333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000" smtClean="0">
                <a:solidFill>
                  <a:srgbClr val="015A7D"/>
                </a:solidFill>
                <a:latin typeface="Helvetica" panose="020B0604020202020204" pitchFamily="34" charset="0"/>
              </a:rPr>
              <a:t>Tax efficient jurisdiction</a:t>
            </a:r>
          </a:p>
        </p:txBody>
      </p:sp>
      <p:sp>
        <p:nvSpPr>
          <p:cNvPr id="7203" name="Rectangle 35"/>
          <p:cNvSpPr>
            <a:spLocks noChangeArrowheads="1"/>
          </p:cNvSpPr>
          <p:nvPr/>
        </p:nvSpPr>
        <p:spPr bwMode="auto">
          <a:xfrm>
            <a:off x="6764337" y="4379913"/>
            <a:ext cx="1997075" cy="333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000" smtClean="0">
                <a:solidFill>
                  <a:srgbClr val="015A7D"/>
                </a:solidFill>
                <a:latin typeface="Helvetica" panose="020B0604020202020204" pitchFamily="34" charset="0"/>
              </a:rPr>
              <a:t>Treaty network or other jurisdiction</a:t>
            </a:r>
          </a:p>
        </p:txBody>
      </p:sp>
      <p:sp>
        <p:nvSpPr>
          <p:cNvPr id="7204" name="Rectangle 36"/>
          <p:cNvSpPr>
            <a:spLocks noChangeArrowheads="1"/>
          </p:cNvSpPr>
          <p:nvPr/>
        </p:nvSpPr>
        <p:spPr bwMode="auto">
          <a:xfrm>
            <a:off x="7239000" y="5699126"/>
            <a:ext cx="1684337" cy="333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000" smtClean="0">
                <a:solidFill>
                  <a:srgbClr val="015A7D"/>
                </a:solidFill>
                <a:latin typeface="Helvetica" panose="020B0604020202020204" pitchFamily="34" charset="0"/>
              </a:rPr>
              <a:t>Investment jurisdiction</a:t>
            </a:r>
          </a:p>
        </p:txBody>
      </p:sp>
      <p:sp>
        <p:nvSpPr>
          <p:cNvPr id="7205" name="Rectangle 37"/>
          <p:cNvSpPr>
            <a:spLocks noChangeArrowheads="1"/>
          </p:cNvSpPr>
          <p:nvPr/>
        </p:nvSpPr>
        <p:spPr bwMode="auto">
          <a:xfrm>
            <a:off x="261937" y="5859462"/>
            <a:ext cx="1812925" cy="2746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algn="ctr" defTabSz="914400" eaLnBrk="1" fontAlgn="base" hangingPunct="1">
              <a:spcBef>
                <a:spcPct val="0"/>
              </a:spcBef>
              <a:spcAft>
                <a:spcPct val="0"/>
              </a:spcAft>
              <a:buClrTx/>
              <a:buSzTx/>
              <a:buFontTx/>
              <a:buNone/>
            </a:pPr>
            <a:r>
              <a:rPr lang="en-US" altLang="en-US" sz="1000" dirty="0" smtClean="0">
                <a:solidFill>
                  <a:srgbClr val="015A7D"/>
                </a:solidFill>
                <a:latin typeface="Helvetica" panose="020B0604020202020204" pitchFamily="34" charset="0"/>
              </a:rPr>
              <a:t>Key sponsor  jurisdiction /</a:t>
            </a:r>
          </a:p>
          <a:p>
            <a:pPr algn="ctr" defTabSz="914400" eaLnBrk="1" fontAlgn="base" hangingPunct="1">
              <a:spcBef>
                <a:spcPct val="0"/>
              </a:spcBef>
              <a:spcAft>
                <a:spcPct val="0"/>
              </a:spcAft>
              <a:buClrTx/>
              <a:buSzTx/>
              <a:buFontTx/>
              <a:buNone/>
            </a:pPr>
            <a:r>
              <a:rPr lang="en-US" altLang="en-US" sz="1000" dirty="0" smtClean="0">
                <a:solidFill>
                  <a:srgbClr val="015A7D"/>
                </a:solidFill>
                <a:latin typeface="Helvetica" panose="020B0604020202020204" pitchFamily="34" charset="0"/>
              </a:rPr>
              <a:t>investment jurisdiction</a:t>
            </a:r>
          </a:p>
        </p:txBody>
      </p:sp>
      <p:sp>
        <p:nvSpPr>
          <p:cNvPr id="720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AEF08E78-A0DD-49FC-A63B-42838DD37218}" type="slidenum">
              <a:rPr lang="en-US" altLang="en-US" sz="1000">
                <a:solidFill>
                  <a:srgbClr val="015A7D"/>
                </a:solidFill>
              </a:rPr>
              <a:pPr eaLnBrk="1" hangingPunct="1">
                <a:spcBef>
                  <a:spcPct val="0"/>
                </a:spcBef>
                <a:buClrTx/>
                <a:buSzTx/>
                <a:buFontTx/>
                <a:buNone/>
              </a:pPr>
              <a:t>8</a:t>
            </a:fld>
            <a:endParaRPr lang="en-US" altLang="en-US" sz="1000">
              <a:solidFill>
                <a:srgbClr val="015A7D"/>
              </a:solidFill>
            </a:endParaRPr>
          </a:p>
        </p:txBody>
      </p:sp>
    </p:spTree>
    <p:extLst>
      <p:ext uri="{BB962C8B-B14F-4D97-AF65-F5344CB8AC3E}">
        <p14:creationId xmlns:p14="http://schemas.microsoft.com/office/powerpoint/2010/main" val="729178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idx="4294967295"/>
          </p:nvPr>
        </p:nvSpPr>
        <p:spPr>
          <a:xfrm>
            <a:off x="668338" y="447675"/>
            <a:ext cx="7772400" cy="838200"/>
          </a:xfrm>
        </p:spPr>
        <p:txBody>
          <a:bodyPr/>
          <a:lstStyle/>
          <a:p>
            <a:r>
              <a:rPr lang="en-GB" altLang="en-US" smtClean="0">
                <a:latin typeface="Arial" panose="020B0604020202020204" pitchFamily="34" charset="0"/>
              </a:rPr>
              <a:t>Structure Drivers</a:t>
            </a:r>
            <a:endParaRPr lang="en-US" altLang="en-US" smtClean="0">
              <a:latin typeface="Arial" panose="020B0604020202020204" pitchFamily="34" charset="0"/>
            </a:endParaRPr>
          </a:p>
        </p:txBody>
      </p:sp>
      <p:sp>
        <p:nvSpPr>
          <p:cNvPr id="8195" name="Rectangle 5"/>
          <p:cNvSpPr>
            <a:spLocks noGrp="1" noChangeArrowheads="1"/>
          </p:cNvSpPr>
          <p:nvPr>
            <p:ph type="body" idx="4294967295"/>
          </p:nvPr>
        </p:nvSpPr>
        <p:spPr>
          <a:xfrm>
            <a:off x="635000" y="1487488"/>
            <a:ext cx="7772400" cy="4114800"/>
          </a:xfrm>
        </p:spPr>
        <p:txBody>
          <a:bodyPr/>
          <a:lstStyle/>
          <a:p>
            <a:pPr>
              <a:lnSpc>
                <a:spcPct val="80000"/>
              </a:lnSpc>
            </a:pPr>
            <a:r>
              <a:rPr lang="en-GB" altLang="en-US" sz="1900" smtClean="0">
                <a:latin typeface="Arial" panose="020B0604020202020204" pitchFamily="34" charset="0"/>
              </a:rPr>
              <a:t>Levels</a:t>
            </a:r>
          </a:p>
          <a:p>
            <a:pPr lvl="1">
              <a:lnSpc>
                <a:spcPct val="80000"/>
              </a:lnSpc>
            </a:pPr>
            <a:r>
              <a:rPr lang="en-GB" altLang="en-US" sz="1900" smtClean="0">
                <a:latin typeface="Arial" panose="020B0604020202020204" pitchFamily="34" charset="0"/>
              </a:rPr>
              <a:t>Fund (keep it familiar to investors)</a:t>
            </a:r>
          </a:p>
          <a:p>
            <a:pPr lvl="1">
              <a:lnSpc>
                <a:spcPct val="80000"/>
              </a:lnSpc>
            </a:pPr>
            <a:r>
              <a:rPr lang="en-GB" altLang="en-US" sz="1900" smtClean="0">
                <a:latin typeface="Arial" panose="020B0604020202020204" pitchFamily="34" charset="0"/>
              </a:rPr>
              <a:t>Below-the-fund (portfolio investments) </a:t>
            </a:r>
          </a:p>
          <a:p>
            <a:pPr lvl="1">
              <a:lnSpc>
                <a:spcPct val="80000"/>
              </a:lnSpc>
            </a:pPr>
            <a:r>
              <a:rPr lang="en-GB" altLang="en-US" sz="1900" smtClean="0">
                <a:latin typeface="Arial" panose="020B0604020202020204" pitchFamily="34" charset="0"/>
              </a:rPr>
              <a:t>Above-the-fund (GP, Manager/Adviser, carry vehicles)</a:t>
            </a:r>
          </a:p>
          <a:p>
            <a:pPr>
              <a:lnSpc>
                <a:spcPct val="80000"/>
              </a:lnSpc>
            </a:pPr>
            <a:r>
              <a:rPr lang="en-GB" altLang="en-US" sz="1900" smtClean="0">
                <a:latin typeface="Arial" panose="020B0604020202020204" pitchFamily="34" charset="0"/>
              </a:rPr>
              <a:t>Tax</a:t>
            </a:r>
          </a:p>
          <a:p>
            <a:pPr lvl="1">
              <a:lnSpc>
                <a:spcPct val="80000"/>
              </a:lnSpc>
            </a:pPr>
            <a:r>
              <a:rPr lang="en-GB" altLang="en-US" sz="1900" smtClean="0">
                <a:latin typeface="Arial" panose="020B0604020202020204" pitchFamily="34" charset="0"/>
              </a:rPr>
              <a:t>Investors (taxable/tax-exempt?  Key jurisdictions?)</a:t>
            </a:r>
          </a:p>
          <a:p>
            <a:pPr lvl="1">
              <a:lnSpc>
                <a:spcPct val="80000"/>
              </a:lnSpc>
            </a:pPr>
            <a:r>
              <a:rPr lang="en-GB" altLang="en-US" sz="1900" smtClean="0">
                <a:latin typeface="Arial" panose="020B0604020202020204" pitchFamily="34" charset="0"/>
              </a:rPr>
              <a:t>Parent sponsor (capital investment)</a:t>
            </a:r>
          </a:p>
          <a:p>
            <a:pPr lvl="1">
              <a:lnSpc>
                <a:spcPct val="80000"/>
              </a:lnSpc>
            </a:pPr>
            <a:r>
              <a:rPr lang="en-GB" altLang="en-US" sz="1900" smtClean="0">
                <a:latin typeface="Arial" panose="020B0604020202020204" pitchFamily="34" charset="0"/>
              </a:rPr>
              <a:t>Team (carried interest?  Excess management fee?  Employee bonus scheme?  Co-invest?)</a:t>
            </a:r>
          </a:p>
          <a:p>
            <a:pPr lvl="1">
              <a:lnSpc>
                <a:spcPct val="80000"/>
              </a:lnSpc>
            </a:pPr>
            <a:r>
              <a:rPr lang="en-GB" altLang="en-US" sz="1900" smtClean="0">
                <a:latin typeface="Arial" panose="020B0604020202020204" pitchFamily="34" charset="0"/>
              </a:rPr>
              <a:t>JV partners, co-sponsors?</a:t>
            </a:r>
          </a:p>
          <a:p>
            <a:pPr>
              <a:lnSpc>
                <a:spcPct val="80000"/>
              </a:lnSpc>
            </a:pPr>
            <a:r>
              <a:rPr lang="en-GB" altLang="en-US" sz="1900" smtClean="0">
                <a:latin typeface="Arial" panose="020B0604020202020204" pitchFamily="34" charset="0"/>
              </a:rPr>
              <a:t>Legal and regulatory</a:t>
            </a:r>
          </a:p>
          <a:p>
            <a:pPr lvl="1">
              <a:lnSpc>
                <a:spcPct val="80000"/>
              </a:lnSpc>
            </a:pPr>
            <a:r>
              <a:rPr lang="en-GB" altLang="en-US" sz="1900" smtClean="0">
                <a:latin typeface="Arial" panose="020B0604020202020204" pitchFamily="34" charset="0"/>
              </a:rPr>
              <a:t>Fund</a:t>
            </a:r>
          </a:p>
          <a:p>
            <a:pPr lvl="1">
              <a:lnSpc>
                <a:spcPct val="80000"/>
              </a:lnSpc>
            </a:pPr>
            <a:r>
              <a:rPr lang="en-GB" altLang="en-US" sz="1900" smtClean="0">
                <a:latin typeface="Arial" panose="020B0604020202020204" pitchFamily="34" charset="0"/>
              </a:rPr>
              <a:t>GP, Manager/Adviser</a:t>
            </a:r>
          </a:p>
          <a:p>
            <a:pPr lvl="1">
              <a:lnSpc>
                <a:spcPct val="80000"/>
              </a:lnSpc>
            </a:pPr>
            <a:r>
              <a:rPr lang="en-GB" altLang="en-US" sz="1900" smtClean="0">
                <a:latin typeface="Arial" panose="020B0604020202020204" pitchFamily="34" charset="0"/>
              </a:rPr>
              <a:t>Flexibility (“drafting the deal”)</a:t>
            </a:r>
          </a:p>
          <a:p>
            <a:pPr>
              <a:lnSpc>
                <a:spcPct val="80000"/>
              </a:lnSpc>
            </a:pPr>
            <a:r>
              <a:rPr lang="en-GB" altLang="en-US" sz="1900" smtClean="0">
                <a:latin typeface="Arial" panose="020B0604020202020204" pitchFamily="34" charset="0"/>
              </a:rPr>
              <a:t>Investments </a:t>
            </a:r>
          </a:p>
          <a:p>
            <a:pPr lvl="1">
              <a:lnSpc>
                <a:spcPct val="80000"/>
              </a:lnSpc>
            </a:pPr>
            <a:r>
              <a:rPr lang="en-GB" altLang="en-US" sz="1900" smtClean="0">
                <a:latin typeface="Arial" panose="020B0604020202020204" pitchFamily="34" charset="0"/>
              </a:rPr>
              <a:t>capital gain?  income?  both?</a:t>
            </a:r>
          </a:p>
          <a:p>
            <a:pPr>
              <a:lnSpc>
                <a:spcPct val="80000"/>
              </a:lnSpc>
            </a:pPr>
            <a:endParaRPr lang="en-US" altLang="en-US" sz="1900" smtClean="0">
              <a:latin typeface="Arial" panose="020B0604020202020204" pitchFamily="34" charset="0"/>
            </a:endParaRPr>
          </a:p>
        </p:txBody>
      </p:sp>
      <p:sp>
        <p:nvSpPr>
          <p:cNvPr id="819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SzPct val="125000"/>
              <a:buChar char="•"/>
              <a:defRPr sz="2200">
                <a:solidFill>
                  <a:schemeClr val="tx1"/>
                </a:solidFill>
                <a:latin typeface="Arial" panose="020B0604020202020204" pitchFamily="34" charset="0"/>
              </a:defRPr>
            </a:lvl1pPr>
            <a:lvl2pPr marL="742950" indent="-285750" eaLnBrk="0" hangingPunct="0">
              <a:spcBef>
                <a:spcPct val="20000"/>
              </a:spcBef>
              <a:buClr>
                <a:schemeClr val="tx2"/>
              </a:buClr>
              <a:buChar char="–"/>
              <a:defRPr sz="2200">
                <a:solidFill>
                  <a:schemeClr val="tx1"/>
                </a:solidFill>
                <a:latin typeface="Arial" panose="020B0604020202020204" pitchFamily="34" charset="0"/>
              </a:defRPr>
            </a:lvl2pPr>
            <a:lvl3pPr marL="1143000" indent="-228600" eaLnBrk="0" hangingPunct="0">
              <a:spcBef>
                <a:spcPct val="20000"/>
              </a:spcBef>
              <a:buClr>
                <a:schemeClr val="tx2"/>
              </a:buClr>
              <a:buChar char="–"/>
              <a:defRPr sz="2200">
                <a:solidFill>
                  <a:schemeClr val="tx1"/>
                </a:solidFill>
                <a:latin typeface="Arial" panose="020B0604020202020204" pitchFamily="34" charset="0"/>
              </a:defRPr>
            </a:lvl3pPr>
            <a:lvl4pPr marL="1600200" indent="-228600" eaLnBrk="0" hangingPunct="0">
              <a:spcBef>
                <a:spcPct val="20000"/>
              </a:spcBef>
              <a:buClr>
                <a:schemeClr val="tx2"/>
              </a:buClr>
              <a:buChar char="–"/>
              <a:defRPr sz="2200">
                <a:solidFill>
                  <a:schemeClr val="tx1"/>
                </a:solidFill>
                <a:latin typeface="Arial" panose="020B0604020202020204" pitchFamily="34" charset="0"/>
              </a:defRPr>
            </a:lvl4pPr>
            <a:lvl5pPr marL="2057400" indent="-228600" eaLnBrk="0" hangingPunct="0">
              <a:spcBef>
                <a:spcPct val="20000"/>
              </a:spcBef>
              <a:buClr>
                <a:schemeClr val="tx2"/>
              </a:buClr>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200">
                <a:solidFill>
                  <a:schemeClr val="tx1"/>
                </a:solidFill>
                <a:latin typeface="Arial" panose="020B0604020202020204" pitchFamily="34" charset="0"/>
              </a:defRPr>
            </a:lvl9pPr>
          </a:lstStyle>
          <a:p>
            <a:pPr eaLnBrk="1" hangingPunct="1">
              <a:spcBef>
                <a:spcPct val="0"/>
              </a:spcBef>
              <a:buClrTx/>
              <a:buSzTx/>
              <a:buFontTx/>
              <a:buNone/>
            </a:pPr>
            <a:fld id="{122C7E92-9E99-41D9-9B59-9D535ACA913D}" type="slidenum">
              <a:rPr lang="en-US" altLang="en-US" sz="1000">
                <a:solidFill>
                  <a:srgbClr val="015A7D"/>
                </a:solidFill>
              </a:rPr>
              <a:pPr eaLnBrk="1" hangingPunct="1">
                <a:spcBef>
                  <a:spcPct val="0"/>
                </a:spcBef>
                <a:buClrTx/>
                <a:buSzTx/>
                <a:buFontTx/>
                <a:buNone/>
              </a:pPr>
              <a:t>9</a:t>
            </a:fld>
            <a:endParaRPr lang="en-US" altLang="en-US" sz="1000">
              <a:solidFill>
                <a:srgbClr val="015A7D"/>
              </a:solidFill>
            </a:endParaRPr>
          </a:p>
        </p:txBody>
      </p:sp>
    </p:spTree>
    <p:extLst>
      <p:ext uri="{BB962C8B-B14F-4D97-AF65-F5344CB8AC3E}">
        <p14:creationId xmlns:p14="http://schemas.microsoft.com/office/powerpoint/2010/main" val="228339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MPEA Color Palette">
      <a:dk1>
        <a:srgbClr val="003958"/>
      </a:dk1>
      <a:lt1>
        <a:sysClr val="window" lastClr="FFFFFF"/>
      </a:lt1>
      <a:dk2>
        <a:srgbClr val="527D97"/>
      </a:dk2>
      <a:lt2>
        <a:srgbClr val="8DC2CE"/>
      </a:lt2>
      <a:accent1>
        <a:srgbClr val="4D4686"/>
      </a:accent1>
      <a:accent2>
        <a:srgbClr val="C50A71"/>
      </a:accent2>
      <a:accent3>
        <a:srgbClr val="96BC33"/>
      </a:accent3>
      <a:accent4>
        <a:srgbClr val="7B2F6F"/>
      </a:accent4>
      <a:accent5>
        <a:srgbClr val="F99D49"/>
      </a:accent5>
      <a:accent6>
        <a:srgbClr val="7B6A5D"/>
      </a:accent6>
      <a:hlink>
        <a:srgbClr val="527D97"/>
      </a:hlink>
      <a:folHlink>
        <a:srgbClr val="7B2F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blank">
  <a:themeElements>
    <a:clrScheme name="blank 2">
      <a:dk1>
        <a:srgbClr val="015A7D"/>
      </a:dk1>
      <a:lt1>
        <a:srgbClr val="E7E1D0"/>
      </a:lt1>
      <a:dk2>
        <a:srgbClr val="015A7D"/>
      </a:dk2>
      <a:lt2>
        <a:srgbClr val="808080"/>
      </a:lt2>
      <a:accent1>
        <a:srgbClr val="D15400"/>
      </a:accent1>
      <a:accent2>
        <a:srgbClr val="A4001D"/>
      </a:accent2>
      <a:accent3>
        <a:srgbClr val="F1EEE4"/>
      </a:accent3>
      <a:accent4>
        <a:srgbClr val="014C6A"/>
      </a:accent4>
      <a:accent5>
        <a:srgbClr val="E5B3AA"/>
      </a:accent5>
      <a:accent6>
        <a:srgbClr val="940019"/>
      </a:accent6>
      <a:hlink>
        <a:srgbClr val="216527"/>
      </a:hlink>
      <a:folHlink>
        <a:srgbClr val="474747"/>
      </a:folHlink>
    </a:clrScheme>
    <a:fontScheme name="2_blank">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 b="1"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 b="1" i="0" u="sng"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2">
        <a:dk1>
          <a:srgbClr val="015A7D"/>
        </a:dk1>
        <a:lt1>
          <a:srgbClr val="E7E1D0"/>
        </a:lt1>
        <a:dk2>
          <a:srgbClr val="015A7D"/>
        </a:dk2>
        <a:lt2>
          <a:srgbClr val="808080"/>
        </a:lt2>
        <a:accent1>
          <a:srgbClr val="D15400"/>
        </a:accent1>
        <a:accent2>
          <a:srgbClr val="A4001D"/>
        </a:accent2>
        <a:accent3>
          <a:srgbClr val="F1EEE4"/>
        </a:accent3>
        <a:accent4>
          <a:srgbClr val="014C6A"/>
        </a:accent4>
        <a:accent5>
          <a:srgbClr val="E5B3AA"/>
        </a:accent5>
        <a:accent6>
          <a:srgbClr val="940019"/>
        </a:accent6>
        <a:hlink>
          <a:srgbClr val="216527"/>
        </a:hlink>
        <a:folHlink>
          <a:srgbClr val="47474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elements/1.1/"/>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www.w3.org/XML/1998/namespace"/>
    <ds:schemaRef ds:uri="http://schemas.microsoft.com/sharepoint/v3/field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7</TotalTime>
  <Words>2952</Words>
  <Application>Microsoft Office PowerPoint</Application>
  <PresentationFormat>On-screen Show (4:3)</PresentationFormat>
  <Paragraphs>410</Paragraphs>
  <Slides>52</Slides>
  <Notes>6</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52</vt:i4>
      </vt:variant>
    </vt:vector>
  </HeadingPairs>
  <TitlesOfParts>
    <vt:vector size="63" baseType="lpstr">
      <vt:lpstr>MS PGothic</vt:lpstr>
      <vt:lpstr>宋体</vt:lpstr>
      <vt:lpstr>Arial</vt:lpstr>
      <vt:lpstr>Calibri</vt:lpstr>
      <vt:lpstr>Franklin Gothic Demi</vt:lpstr>
      <vt:lpstr>Helvetica</vt:lpstr>
      <vt:lpstr>Times New Roman</vt:lpstr>
      <vt:lpstr>Office Theme</vt:lpstr>
      <vt:lpstr>2_blank</vt:lpstr>
      <vt:lpstr>Worksheet</vt:lpstr>
      <vt:lpstr>Chart</vt:lpstr>
      <vt:lpstr>EMPEA PROFESSIONAL DEVELOPMENT WEBCAST SERIES</vt:lpstr>
      <vt:lpstr>EMPEA Upcoming Events</vt:lpstr>
      <vt:lpstr>Discussion Participants</vt:lpstr>
      <vt:lpstr>PowerPoint Presentation</vt:lpstr>
      <vt:lpstr>Notices</vt:lpstr>
      <vt:lpstr>Notices</vt:lpstr>
      <vt:lpstr>Table of Contents</vt:lpstr>
      <vt:lpstr>Fund Structure</vt:lpstr>
      <vt:lpstr>Structure Drivers</vt:lpstr>
      <vt:lpstr>Structure of Private Equity Funds</vt:lpstr>
      <vt:lpstr>The General Partner</vt:lpstr>
      <vt:lpstr>The Manager/Adviser </vt:lpstr>
      <vt:lpstr>Who are the Investors?</vt:lpstr>
      <vt:lpstr>AIFMD</vt:lpstr>
      <vt:lpstr>Significant AIFMD Dates</vt:lpstr>
      <vt:lpstr>Significant AIFMD Dates (cont’d)</vt:lpstr>
      <vt:lpstr>Significant AIFMD Dates (cont’d)</vt:lpstr>
      <vt:lpstr>Anti-Bribery Considerations</vt:lpstr>
      <vt:lpstr>Anti-Bribery: FCPA and UKBA</vt:lpstr>
      <vt:lpstr>Anti-Bribery: FCPA and UKBA (cont’d)</vt:lpstr>
      <vt:lpstr>Anti-Bribery: FCPA and UKBA</vt:lpstr>
      <vt:lpstr>Commitments</vt:lpstr>
      <vt:lpstr>Co-Investment and Parallel Funds</vt:lpstr>
      <vt:lpstr>Closings</vt:lpstr>
      <vt:lpstr>Subsequent Closing Partners</vt:lpstr>
      <vt:lpstr>Drawdowns</vt:lpstr>
      <vt:lpstr>Limited Partner Default</vt:lpstr>
      <vt:lpstr>Term and Investment Period</vt:lpstr>
      <vt:lpstr>Reinvestment/Recycling</vt:lpstr>
      <vt:lpstr>Diversification</vt:lpstr>
      <vt:lpstr>Exclusion from Certain Investments</vt:lpstr>
      <vt:lpstr>Key Person Termination</vt:lpstr>
      <vt:lpstr>Terms:  Key Person</vt:lpstr>
      <vt:lpstr>PowerPoint Presentation</vt:lpstr>
      <vt:lpstr>No Fault Termination</vt:lpstr>
      <vt:lpstr>Terms:  No Fault Removal</vt:lpstr>
      <vt:lpstr>For-Cause Removal</vt:lpstr>
      <vt:lpstr>Successor and Affiliate Funds</vt:lpstr>
      <vt:lpstr>Management Fee</vt:lpstr>
      <vt:lpstr>Terms: Management Fees</vt:lpstr>
      <vt:lpstr>Alternative Management Fees</vt:lpstr>
      <vt:lpstr>Alternative Management Fees (cont.)</vt:lpstr>
      <vt:lpstr>Distributions (aka The Waterfall)</vt:lpstr>
      <vt:lpstr>Terms:  Distributions</vt:lpstr>
      <vt:lpstr>Carried Interest Clawback</vt:lpstr>
      <vt:lpstr>Terms:  Distributions</vt:lpstr>
      <vt:lpstr>Terms:  GP Clawback Provisions</vt:lpstr>
      <vt:lpstr>Terms:  GP Clawback Provisions (cont.)</vt:lpstr>
      <vt:lpstr>Indemnification</vt:lpstr>
      <vt:lpstr>LP Clawback</vt:lpstr>
      <vt:lpstr>PowerPoint Presentation</vt:lpstr>
      <vt:lpstr>EMPEA 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Kim Bennett</cp:lastModifiedBy>
  <cp:revision>223</cp:revision>
  <cp:lastPrinted>2014-09-08T20:49:48Z</cp:lastPrinted>
  <dcterms:created xsi:type="dcterms:W3CDTF">2010-04-12T23:12:02Z</dcterms:created>
  <dcterms:modified xsi:type="dcterms:W3CDTF">2014-09-24T17:42:06Z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